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67" r:id="rId2"/>
    <p:sldId id="257" r:id="rId3"/>
    <p:sldId id="264" r:id="rId4"/>
    <p:sldId id="263" r:id="rId5"/>
    <p:sldId id="266" r:id="rId6"/>
    <p:sldId id="258" r:id="rId7"/>
    <p:sldId id="265" r:id="rId8"/>
    <p:sldId id="259" r:id="rId9"/>
    <p:sldId id="261" r:id="rId10"/>
    <p:sldId id="260"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p:restoredTop sz="96253"/>
  </p:normalViewPr>
  <p:slideViewPr>
    <p:cSldViewPr snapToGrid="0">
      <p:cViewPr varScale="1">
        <p:scale>
          <a:sx n="30" d="100"/>
          <a:sy n="30" d="100"/>
        </p:scale>
        <p:origin x="216" y="2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FCAE47-238A-254B-B927-B96FE3A35105}" type="datetimeFigureOut">
              <a:rPr lang="en-US" smtClean="0"/>
              <a:t>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9ACF82-C402-324B-9199-B102A1DC4D4B}" type="slidenum">
              <a:rPr lang="en-US" smtClean="0"/>
              <a:t>‹#›</a:t>
            </a:fld>
            <a:endParaRPr lang="en-US"/>
          </a:p>
        </p:txBody>
      </p:sp>
    </p:spTree>
    <p:extLst>
      <p:ext uri="{BB962C8B-B14F-4D97-AF65-F5344CB8AC3E}">
        <p14:creationId xmlns:p14="http://schemas.microsoft.com/office/powerpoint/2010/main" val="3072202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D3640-9AAE-22D6-6FC6-9194AE2917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B1D92-8365-20AC-9677-41210870E5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983ED-9A86-50E7-4B71-BD6195D036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664997-C214-CEE2-D196-9361AD442CFB}"/>
              </a:ext>
            </a:extLst>
          </p:cNvPr>
          <p:cNvSpPr>
            <a:spLocks noGrp="1"/>
          </p:cNvSpPr>
          <p:nvPr>
            <p:ph type="sldNum" sz="quarter" idx="5"/>
          </p:nvPr>
        </p:nvSpPr>
        <p:spPr/>
        <p:txBody>
          <a:bodyPr/>
          <a:lstStyle/>
          <a:p>
            <a:fld id="{A59ACF82-C402-324B-9199-B102A1DC4D4B}" type="slidenum">
              <a:rPr lang="en-US" smtClean="0"/>
              <a:t>1</a:t>
            </a:fld>
            <a:endParaRPr lang="en-US"/>
          </a:p>
        </p:txBody>
      </p:sp>
    </p:spTree>
    <p:extLst>
      <p:ext uri="{BB962C8B-B14F-4D97-AF65-F5344CB8AC3E}">
        <p14:creationId xmlns:p14="http://schemas.microsoft.com/office/powerpoint/2010/main" val="3723958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1AFE-19F0-7E1E-7A36-C449EF301BF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F1ECEBD-C898-D254-AD4F-FBB224B8D0B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5497501-2F42-BC33-1BF1-7E07936A328D}"/>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ED18ED7A-70EF-DB7F-9342-8E73ACD2DA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47F3C0-340A-5301-1082-7CB9932F4A8E}"/>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42740887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EDCF7-22A6-1BF9-0BCB-16FD5308EB52}"/>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3D354A3-8F6E-D0CE-A164-D30DB877A93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4AB8C43-F93B-DDA1-1A4D-C3779A0B0A21}"/>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F78A2D7D-5D0E-9F90-CF50-B0B85EDFB1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B0566-0D4E-440E-159F-66772C9311BC}"/>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953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3E3769-040D-EACD-FF4D-80CF85D6B3B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C76C8CE-1DA6-C3EB-65CF-A3FC8A40DE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CBED72-DCF9-1053-66B5-53455632F268}"/>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899EC182-3354-11B4-50BF-F27C0BB01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F92608-5B91-E941-2863-BE51FF81E77D}"/>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751657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C835D-B612-5700-AAEA-FBA36671159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4BC2B2-08CC-3A12-877F-A1B979926A5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F909162-BB27-39F6-3DD5-092DE4137483}"/>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678DC6AC-2B23-AD11-59AB-8151960192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6BFBF0-332D-07CB-1D2E-C89971AD8BB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522199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58020-00BF-A480-12CE-3D0E350805D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7038B75-4E06-2988-12EC-2AC7FDBCB3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685160B-96D2-1702-15F2-D6775B1D3163}"/>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DCE23907-A590-7BC6-90A5-6DFFAF0A13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172415-9260-DBED-02B3-6B6B5F9080C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918514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D202-13C0-2414-0624-1C0C9D8E00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C43161F-E9A0-21B0-D30E-C1DFC597E53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432637B-9F15-AF32-B70D-683AC473F80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1CA9B6B9-5E22-A459-E4E2-9036F76FE354}"/>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6" name="Footer Placeholder 5">
            <a:extLst>
              <a:ext uri="{FF2B5EF4-FFF2-40B4-BE49-F238E27FC236}">
                <a16:creationId xmlns:a16="http://schemas.microsoft.com/office/drawing/2014/main" id="{68789145-8E91-FE07-A653-31E3D45C3D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13463-DC8B-8E99-A14B-E99FAB409202}"/>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46585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377AC-A5A9-D762-23A5-52A821431EA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797D38B-C24D-429B-927B-64D7405590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EDB42C3-79B4-F960-748D-B823D2FE7D0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B556D0D-5EBF-B127-5B2E-978E0B75E1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D067ECF-719B-11B4-F619-99770FE5375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06F760C-C0E5-2D43-130E-5AD1DBF55D65}"/>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8" name="Footer Placeholder 7">
            <a:extLst>
              <a:ext uri="{FF2B5EF4-FFF2-40B4-BE49-F238E27FC236}">
                <a16:creationId xmlns:a16="http://schemas.microsoft.com/office/drawing/2014/main" id="{731BA997-0446-9D14-B5F5-0A63E0DA29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917B694-14F5-8832-CF2D-B9C13A623800}"/>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896619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D581-EAE8-3783-54AC-54D47FF78D8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FEE1D02-D08D-0F7A-15BA-BAFADC829546}"/>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4" name="Footer Placeholder 3">
            <a:extLst>
              <a:ext uri="{FF2B5EF4-FFF2-40B4-BE49-F238E27FC236}">
                <a16:creationId xmlns:a16="http://schemas.microsoft.com/office/drawing/2014/main" id="{9D4FFA78-BE55-0DDA-5D7B-54868EBE546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0A66A9-329D-A793-3C1B-F8DE123AB68A}"/>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287287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3DA30-6C74-1E4A-5D20-8CD72C84709F}"/>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3" name="Footer Placeholder 2">
            <a:extLst>
              <a:ext uri="{FF2B5EF4-FFF2-40B4-BE49-F238E27FC236}">
                <a16:creationId xmlns:a16="http://schemas.microsoft.com/office/drawing/2014/main" id="{F080B2DB-E10D-9239-394D-8A49767312F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5CFE57-57FC-1103-D497-FC752A67196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3436823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D5B7C-CCCB-AC37-C7EE-2F288C27CAA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F67590B-FC8B-822A-1E12-017B8884CD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7A989D8-4053-5E36-39F8-F136639A83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6366426-BC04-0073-C552-92A8D64B38FD}"/>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6" name="Footer Placeholder 5">
            <a:extLst>
              <a:ext uri="{FF2B5EF4-FFF2-40B4-BE49-F238E27FC236}">
                <a16:creationId xmlns:a16="http://schemas.microsoft.com/office/drawing/2014/main" id="{2EC811DC-D68F-2959-793D-81B6826FF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70B746-817C-79DD-42A0-5520CC91BCA6}"/>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15553670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C8815-E94D-FDAF-27DF-30827A6684C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16D5D77-F795-B735-101F-B3C5AD631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1FCF73-A1BD-018D-E9ED-1F384F8E5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F9E4D6-65B3-835F-32A1-BDB5FFD9276B}"/>
              </a:ext>
            </a:extLst>
          </p:cNvPr>
          <p:cNvSpPr>
            <a:spLocks noGrp="1"/>
          </p:cNvSpPr>
          <p:nvPr>
            <p:ph type="dt" sz="half" idx="10"/>
          </p:nvPr>
        </p:nvSpPr>
        <p:spPr/>
        <p:txBody>
          <a:bodyPr/>
          <a:lstStyle/>
          <a:p>
            <a:fld id="{816B651E-FDD7-BC44-99D2-AD52EE0F33A9}" type="datetimeFigureOut">
              <a:rPr lang="en-US" smtClean="0"/>
              <a:t>2/20/24</a:t>
            </a:fld>
            <a:endParaRPr lang="en-US"/>
          </a:p>
        </p:txBody>
      </p:sp>
      <p:sp>
        <p:nvSpPr>
          <p:cNvPr id="6" name="Footer Placeholder 5">
            <a:extLst>
              <a:ext uri="{FF2B5EF4-FFF2-40B4-BE49-F238E27FC236}">
                <a16:creationId xmlns:a16="http://schemas.microsoft.com/office/drawing/2014/main" id="{B405D2F2-02CA-AE56-706B-8A49A361BD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1F76AB-21F1-6740-9744-E49D5B10EEB5}"/>
              </a:ext>
            </a:extLst>
          </p:cNvPr>
          <p:cNvSpPr>
            <a:spLocks noGrp="1"/>
          </p:cNvSpPr>
          <p:nvPr>
            <p:ph type="sldNum" sz="quarter" idx="12"/>
          </p:nvPr>
        </p:nvSpPr>
        <p:spPr/>
        <p:txBody>
          <a:bodyPr/>
          <a:lstStyle/>
          <a:p>
            <a:fld id="{638DC73A-305D-2C4F-A2FD-B726892D2844}" type="slidenum">
              <a:rPr lang="en-US" smtClean="0"/>
              <a:t>‹#›</a:t>
            </a:fld>
            <a:endParaRPr lang="en-US"/>
          </a:p>
        </p:txBody>
      </p:sp>
    </p:spTree>
    <p:extLst>
      <p:ext uri="{BB962C8B-B14F-4D97-AF65-F5344CB8AC3E}">
        <p14:creationId xmlns:p14="http://schemas.microsoft.com/office/powerpoint/2010/main" val="2369006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873128-B7B8-4A22-9B3C-0115D94174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EA87941-0CE6-764E-C7DE-7A15D8B77E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F6B628-E9BE-3C23-3239-1695E2E8D5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B651E-FDD7-BC44-99D2-AD52EE0F33A9}" type="datetimeFigureOut">
              <a:rPr lang="en-US" smtClean="0"/>
              <a:t>2/20/24</a:t>
            </a:fld>
            <a:endParaRPr lang="en-US"/>
          </a:p>
        </p:txBody>
      </p:sp>
      <p:sp>
        <p:nvSpPr>
          <p:cNvPr id="5" name="Footer Placeholder 4">
            <a:extLst>
              <a:ext uri="{FF2B5EF4-FFF2-40B4-BE49-F238E27FC236}">
                <a16:creationId xmlns:a16="http://schemas.microsoft.com/office/drawing/2014/main" id="{0560D32B-072E-EB61-235A-F936FB7DF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76F808A-051F-B607-75A3-DF37F3D640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8DC73A-305D-2C4F-A2FD-B726892D2844}" type="slidenum">
              <a:rPr lang="en-US" smtClean="0"/>
              <a:t>‹#›</a:t>
            </a:fld>
            <a:endParaRPr lang="en-US"/>
          </a:p>
        </p:txBody>
      </p:sp>
    </p:spTree>
    <p:extLst>
      <p:ext uri="{BB962C8B-B14F-4D97-AF65-F5344CB8AC3E}">
        <p14:creationId xmlns:p14="http://schemas.microsoft.com/office/powerpoint/2010/main" val="2083722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9.gif"/><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gif"/><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em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BF3830-2355-9770-0B53-F0B26C04345A}"/>
            </a:ext>
          </a:extLst>
        </p:cNvPr>
        <p:cNvGrpSpPr/>
        <p:nvPr/>
      </p:nvGrpSpPr>
      <p:grpSpPr>
        <a:xfrm>
          <a:off x="0" y="0"/>
          <a:ext cx="0" cy="0"/>
          <a:chOff x="0" y="0"/>
          <a:chExt cx="0" cy="0"/>
        </a:xfrm>
      </p:grpSpPr>
      <p:sp>
        <p:nvSpPr>
          <p:cNvPr id="13" name="Title 12">
            <a:extLst>
              <a:ext uri="{FF2B5EF4-FFF2-40B4-BE49-F238E27FC236}">
                <a16:creationId xmlns:a16="http://schemas.microsoft.com/office/drawing/2014/main" id="{FFDF3241-BEC5-86A4-3E2A-2EF1B10B2AD6}"/>
              </a:ext>
            </a:extLst>
          </p:cNvPr>
          <p:cNvSpPr>
            <a:spLocks noGrp="1"/>
          </p:cNvSpPr>
          <p:nvPr>
            <p:ph type="title"/>
          </p:nvPr>
        </p:nvSpPr>
        <p:spPr>
          <a:xfrm>
            <a:off x="6301033" y="-1642692"/>
            <a:ext cx="1776207" cy="78445"/>
          </a:xfrm>
        </p:spPr>
        <p:txBody>
          <a:bodyPr>
            <a:normAutofit fontScale="90000"/>
          </a:bodyPr>
          <a:lstStyle/>
          <a:p>
            <a:r>
              <a:rPr lang="en-US" sz="1000" dirty="0"/>
              <a:t>	</a:t>
            </a:r>
          </a:p>
        </p:txBody>
      </p:sp>
      <p:sp>
        <p:nvSpPr>
          <p:cNvPr id="14" name="Content Placeholder 13">
            <a:extLst>
              <a:ext uri="{FF2B5EF4-FFF2-40B4-BE49-F238E27FC236}">
                <a16:creationId xmlns:a16="http://schemas.microsoft.com/office/drawing/2014/main" id="{815B9EF4-F962-9D8A-6026-FFF915D448B2}"/>
              </a:ext>
            </a:extLst>
          </p:cNvPr>
          <p:cNvSpPr>
            <a:spLocks noGrp="1"/>
          </p:cNvSpPr>
          <p:nvPr>
            <p:ph sz="half" idx="1"/>
          </p:nvPr>
        </p:nvSpPr>
        <p:spPr>
          <a:xfrm>
            <a:off x="0" y="1113235"/>
            <a:ext cx="5767457" cy="425951"/>
          </a:xfrm>
        </p:spPr>
        <p:txBody>
          <a:bodyPr>
            <a:noAutofit/>
          </a:bodyPr>
          <a:lstStyle/>
          <a:p>
            <a:pPr marL="0" indent="0" algn="just">
              <a:buNone/>
            </a:pPr>
            <a:r>
              <a:rPr lang="en-HK" sz="1050" i="1" dirty="0"/>
              <a:t>Hands-on solution-driven IT professional with 20+ years of extensive experience as a consultant, solution architect, Security Designs, project manager, team lead, and senior engineer for multiple software development projects. Focus on pre-sales, product scoping &amp; pricing, solution development, project management, release management, network engineering, and systems administration. Energetic and recognised for having excellent communication and problem-solving skills spanning multiple technical towers and global enterprises.</a:t>
            </a:r>
            <a:r>
              <a:rPr lang="en-HK" sz="1050" dirty="0"/>
              <a:t> </a:t>
            </a:r>
            <a:endParaRPr lang="en-US" sz="1050" dirty="0"/>
          </a:p>
          <a:p>
            <a:endParaRPr lang="en-US" sz="1050" dirty="0"/>
          </a:p>
        </p:txBody>
      </p:sp>
      <p:pic>
        <p:nvPicPr>
          <p:cNvPr id="16" name="Picture 15" descr="A person wearing glasses&#10;&#10;Description automatically generated with medium confidence">
            <a:extLst>
              <a:ext uri="{FF2B5EF4-FFF2-40B4-BE49-F238E27FC236}">
                <a16:creationId xmlns:a16="http://schemas.microsoft.com/office/drawing/2014/main" id="{F750075F-3A6D-0F5B-26FF-E0A5F54B8D5D}"/>
              </a:ext>
            </a:extLst>
          </p:cNvPr>
          <p:cNvPicPr>
            <a:picLocks noChangeAspect="1"/>
          </p:cNvPicPr>
          <p:nvPr/>
        </p:nvPicPr>
        <p:blipFill rotWithShape="1">
          <a:blip r:embed="rId3"/>
          <a:srcRect t="750" b="24250"/>
          <a:stretch/>
        </p:blipFill>
        <p:spPr>
          <a:xfrm>
            <a:off x="129556" y="28148"/>
            <a:ext cx="824913" cy="698011"/>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effectLst>
            <a:outerShdw blurRad="50800" dist="38100" dir="2700000" algn="tl" rotWithShape="0">
              <a:prstClr val="black">
                <a:alpha val="28651"/>
              </a:prstClr>
            </a:outerShdw>
          </a:effectLst>
          <a:scene3d>
            <a:camera prst="orthographicFront"/>
            <a:lightRig rig="contrasting" dir="t">
              <a:rot lat="0" lon="0" rev="3000000"/>
            </a:lightRig>
          </a:scene3d>
          <a:sp3d contourW="7620">
            <a:bevelT w="95250" h="31750"/>
            <a:contourClr>
              <a:srgbClr val="333333"/>
            </a:contourClr>
          </a:sp3d>
        </p:spPr>
      </p:pic>
      <p:sp>
        <p:nvSpPr>
          <p:cNvPr id="17" name="Title 1">
            <a:extLst>
              <a:ext uri="{FF2B5EF4-FFF2-40B4-BE49-F238E27FC236}">
                <a16:creationId xmlns:a16="http://schemas.microsoft.com/office/drawing/2014/main" id="{87B8580B-3E85-8B8F-E61F-2DCE0D702964}"/>
              </a:ext>
            </a:extLst>
          </p:cNvPr>
          <p:cNvSpPr txBox="1">
            <a:spLocks/>
          </p:cNvSpPr>
          <p:nvPr/>
        </p:nvSpPr>
        <p:spPr>
          <a:xfrm>
            <a:off x="1236917" y="60699"/>
            <a:ext cx="2596088" cy="394653"/>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t>Mayank </a:t>
            </a:r>
            <a:r>
              <a:rPr lang="en-US" sz="2400" dirty="0" err="1"/>
              <a:t>Chugh</a:t>
            </a:r>
            <a:endParaRPr lang="en-US" sz="2400" dirty="0"/>
          </a:p>
        </p:txBody>
      </p:sp>
      <p:sp>
        <p:nvSpPr>
          <p:cNvPr id="19" name="Subtitle 2">
            <a:extLst>
              <a:ext uri="{FF2B5EF4-FFF2-40B4-BE49-F238E27FC236}">
                <a16:creationId xmlns:a16="http://schemas.microsoft.com/office/drawing/2014/main" id="{5C8CCF63-80EC-00C8-89A5-C9EFDEF28DAC}"/>
              </a:ext>
            </a:extLst>
          </p:cNvPr>
          <p:cNvSpPr txBox="1">
            <a:spLocks/>
          </p:cNvSpPr>
          <p:nvPr/>
        </p:nvSpPr>
        <p:spPr>
          <a:xfrm>
            <a:off x="1282178" y="371293"/>
            <a:ext cx="2833275" cy="271822"/>
          </a:xfrm>
          <a:prstGeom prst="rect">
            <a:avLst/>
          </a:prstGeom>
        </p:spPr>
        <p:txBody>
          <a:bodyPr vert="horz" lIns="91440" tIns="45720" rIns="91440" bIns="45720" rtlCol="0" anchor="t">
            <a:noAutofit/>
          </a:bodyPr>
          <a:lstStyle>
            <a:lvl1pPr marL="0" indent="0" algn="ctr" defTabSz="914400" rtl="0" eaLnBrk="1" latinLnBrk="0" hangingPunct="1">
              <a:lnSpc>
                <a:spcPct val="110000"/>
              </a:lnSpc>
              <a:spcBef>
                <a:spcPts val="1000"/>
              </a:spcBef>
              <a:buClr>
                <a:schemeClr val="accent5"/>
              </a:buClr>
              <a:buFont typeface="Avenir Next LT Pro" panose="020B0504020202020204" pitchFamily="34" charset="0"/>
              <a:buNone/>
              <a:defRPr sz="2400" kern="1200">
                <a:solidFill>
                  <a:schemeClr val="tx2"/>
                </a:solidFill>
                <a:latin typeface="+mn-lt"/>
                <a:ea typeface="+mn-ea"/>
                <a:cs typeface="+mn-cs"/>
              </a:defRPr>
            </a:lvl1pPr>
            <a:lvl2pPr marL="457200" indent="0" algn="ctr" defTabSz="914400" rtl="0" eaLnBrk="1" latinLnBrk="0" hangingPunct="1">
              <a:lnSpc>
                <a:spcPct val="110000"/>
              </a:lnSpc>
              <a:spcBef>
                <a:spcPts val="500"/>
              </a:spcBef>
              <a:buClr>
                <a:schemeClr val="accent5"/>
              </a:buClr>
              <a:buFont typeface="Avenir Next LT Pro" panose="020B05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050" dirty="0"/>
              <a:t>Senior Manager - Cloud Architect</a:t>
            </a:r>
          </a:p>
        </p:txBody>
      </p:sp>
      <p:sp>
        <p:nvSpPr>
          <p:cNvPr id="24" name="Content Placeholder 13">
            <a:extLst>
              <a:ext uri="{FF2B5EF4-FFF2-40B4-BE49-F238E27FC236}">
                <a16:creationId xmlns:a16="http://schemas.microsoft.com/office/drawing/2014/main" id="{FA4FD331-2AC9-F0B0-9F78-09C825D5F437}"/>
              </a:ext>
            </a:extLst>
          </p:cNvPr>
          <p:cNvSpPr txBox="1">
            <a:spLocks/>
          </p:cNvSpPr>
          <p:nvPr/>
        </p:nvSpPr>
        <p:spPr>
          <a:xfrm>
            <a:off x="32113" y="790957"/>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Summary</a:t>
            </a:r>
          </a:p>
        </p:txBody>
      </p:sp>
      <p:sp>
        <p:nvSpPr>
          <p:cNvPr id="25" name="Content Placeholder 13">
            <a:extLst>
              <a:ext uri="{FF2B5EF4-FFF2-40B4-BE49-F238E27FC236}">
                <a16:creationId xmlns:a16="http://schemas.microsoft.com/office/drawing/2014/main" id="{32F74CB2-214A-3A38-8C31-7673D3255439}"/>
              </a:ext>
            </a:extLst>
          </p:cNvPr>
          <p:cNvSpPr txBox="1">
            <a:spLocks/>
          </p:cNvSpPr>
          <p:nvPr/>
        </p:nvSpPr>
        <p:spPr>
          <a:xfrm>
            <a:off x="-12623" y="3429000"/>
            <a:ext cx="6019800" cy="980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just">
              <a:spcBef>
                <a:spcPts val="0"/>
              </a:spcBef>
              <a:buNone/>
            </a:pPr>
            <a:r>
              <a:rPr lang="en-HK" sz="1050" b="1" dirty="0"/>
              <a:t>Cloud Services: </a:t>
            </a:r>
            <a:r>
              <a:rPr lang="en-HK" sz="1050" dirty="0"/>
              <a:t>AWS, Azure</a:t>
            </a:r>
            <a:r>
              <a:rPr lang="en-US" sz="1050" dirty="0"/>
              <a:t>; </a:t>
            </a:r>
            <a:r>
              <a:rPr lang="en-HK" sz="1050" b="1" dirty="0"/>
              <a:t>DevOps:</a:t>
            </a:r>
            <a:r>
              <a:rPr lang="en-HK" sz="1050" dirty="0"/>
              <a:t> Azure DevOps, GIT, Jenkins pipeline, AWS CI/CD pipeline, Ansible, Containers, K8S, Terraform; </a:t>
            </a:r>
            <a:r>
              <a:rPr lang="en-HK" sz="1050" b="1" dirty="0"/>
              <a:t>Languages</a:t>
            </a:r>
            <a:r>
              <a:rPr lang="en-HK" sz="1050" dirty="0"/>
              <a:t>: Java / J2EE, EJB, Spring Boot, JavaScript, Struts 1.x MVC, Python;</a:t>
            </a:r>
            <a:r>
              <a:rPr lang="en-US" sz="1050" dirty="0"/>
              <a:t> </a:t>
            </a:r>
            <a:r>
              <a:rPr lang="en-HK" sz="1050" b="1" dirty="0"/>
              <a:t>Databases</a:t>
            </a:r>
            <a:r>
              <a:rPr lang="en-HK" sz="1050" dirty="0"/>
              <a:t>: Oracle, </a:t>
            </a:r>
            <a:r>
              <a:rPr lang="en-HK" sz="1050" dirty="0" err="1"/>
              <a:t>MySql</a:t>
            </a:r>
            <a:r>
              <a:rPr lang="en-HK" sz="1050" dirty="0"/>
              <a:t>; </a:t>
            </a:r>
            <a:r>
              <a:rPr lang="en-HK" sz="1050" b="1" dirty="0"/>
              <a:t>Reporting tools</a:t>
            </a:r>
            <a:r>
              <a:rPr lang="en-HK" sz="1050" dirty="0"/>
              <a:t>: iReport, Jasper Report; </a:t>
            </a:r>
            <a:r>
              <a:rPr lang="en-HK" sz="1050" b="1" dirty="0"/>
              <a:t>Version Control: </a:t>
            </a:r>
            <a:r>
              <a:rPr lang="en-HK" sz="1050" dirty="0"/>
              <a:t>GIT, SVN, VSS; </a:t>
            </a:r>
            <a:r>
              <a:rPr lang="en-HK" sz="1050" b="1" dirty="0"/>
              <a:t>Web Services</a:t>
            </a:r>
            <a:r>
              <a:rPr lang="en-HK" sz="1050" dirty="0"/>
              <a:t>: SOAP, Rest API Development; </a:t>
            </a:r>
            <a:r>
              <a:rPr lang="en-HK" sz="1050" b="1" dirty="0"/>
              <a:t>Management Tool</a:t>
            </a:r>
            <a:r>
              <a:rPr lang="en-HK" sz="1050" dirty="0"/>
              <a:t>: JIRA, Confluence; Maximo, Bugzilla;</a:t>
            </a:r>
            <a:r>
              <a:rPr lang="en-US" sz="1050" dirty="0"/>
              <a:t> </a:t>
            </a:r>
            <a:r>
              <a:rPr lang="en-HK" sz="1050" b="1" dirty="0"/>
              <a:t>Machine Learning: </a:t>
            </a:r>
            <a:r>
              <a:rPr lang="en-HK" sz="1050" dirty="0"/>
              <a:t>Supervised Learning – Linear/Logistic Regression, Decision Tree, Random Forrest Tree; </a:t>
            </a:r>
            <a:r>
              <a:rPr lang="en-HK" sz="1050" b="1" dirty="0"/>
              <a:t>Operating Systems:</a:t>
            </a:r>
            <a:r>
              <a:rPr lang="en-HK" sz="1050" dirty="0"/>
              <a:t> Windows (XP, 10), </a:t>
            </a:r>
            <a:r>
              <a:rPr lang="en-HK" sz="1050" dirty="0" err="1"/>
              <a:t>Lunix</a:t>
            </a:r>
            <a:r>
              <a:rPr lang="en-HK" sz="1050" dirty="0"/>
              <a:t> and Ubuntu; </a:t>
            </a:r>
            <a:r>
              <a:rPr lang="en-HK" sz="1050" b="1" dirty="0"/>
              <a:t>Methodologies</a:t>
            </a:r>
            <a:r>
              <a:rPr lang="en-HK" sz="1050" dirty="0"/>
              <a:t>: Agile, Waterfall Model </a:t>
            </a:r>
            <a:endParaRPr lang="en-US" sz="1050" dirty="0"/>
          </a:p>
        </p:txBody>
      </p:sp>
      <p:sp>
        <p:nvSpPr>
          <p:cNvPr id="26" name="Content Placeholder 13">
            <a:extLst>
              <a:ext uri="{FF2B5EF4-FFF2-40B4-BE49-F238E27FC236}">
                <a16:creationId xmlns:a16="http://schemas.microsoft.com/office/drawing/2014/main" id="{8E811B57-A81C-3F62-4A4C-D27A4F59CFE5}"/>
              </a:ext>
            </a:extLst>
          </p:cNvPr>
          <p:cNvSpPr txBox="1">
            <a:spLocks/>
          </p:cNvSpPr>
          <p:nvPr/>
        </p:nvSpPr>
        <p:spPr>
          <a:xfrm>
            <a:off x="32113" y="2177582"/>
            <a:ext cx="6019800"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6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400"/>
              <a:t>Skills</a:t>
            </a:r>
            <a:endParaRPr lang="en-US" sz="1400" dirty="0"/>
          </a:p>
        </p:txBody>
      </p:sp>
      <p:sp>
        <p:nvSpPr>
          <p:cNvPr id="28" name="Content Placeholder 13">
            <a:extLst>
              <a:ext uri="{FF2B5EF4-FFF2-40B4-BE49-F238E27FC236}">
                <a16:creationId xmlns:a16="http://schemas.microsoft.com/office/drawing/2014/main" id="{15613D23-8FED-2923-96B9-1E649564DC4A}"/>
              </a:ext>
            </a:extLst>
          </p:cNvPr>
          <p:cNvSpPr txBox="1">
            <a:spLocks/>
          </p:cNvSpPr>
          <p:nvPr/>
        </p:nvSpPr>
        <p:spPr>
          <a:xfrm>
            <a:off x="11301" y="4975886"/>
            <a:ext cx="6019800" cy="93465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endParaRPr lang="en-US" sz="1000" dirty="0"/>
          </a:p>
        </p:txBody>
      </p:sp>
      <p:sp>
        <p:nvSpPr>
          <p:cNvPr id="29" name="Content Placeholder 13">
            <a:extLst>
              <a:ext uri="{FF2B5EF4-FFF2-40B4-BE49-F238E27FC236}">
                <a16:creationId xmlns:a16="http://schemas.microsoft.com/office/drawing/2014/main" id="{C0C8F232-BE33-43C9-6FE5-E6E7737D81B2}"/>
              </a:ext>
            </a:extLst>
          </p:cNvPr>
          <p:cNvSpPr txBox="1">
            <a:spLocks/>
          </p:cNvSpPr>
          <p:nvPr/>
        </p:nvSpPr>
        <p:spPr>
          <a:xfrm>
            <a:off x="23084" y="4627110"/>
            <a:ext cx="5995394"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t>Education</a:t>
            </a:r>
            <a:endParaRPr lang="en-US" dirty="0"/>
          </a:p>
        </p:txBody>
      </p:sp>
      <p:sp>
        <p:nvSpPr>
          <p:cNvPr id="32" name="Content Placeholder 13">
            <a:extLst>
              <a:ext uri="{FF2B5EF4-FFF2-40B4-BE49-F238E27FC236}">
                <a16:creationId xmlns:a16="http://schemas.microsoft.com/office/drawing/2014/main" id="{CB91A123-FAB0-C07A-3195-B7E13B59CF17}"/>
              </a:ext>
            </a:extLst>
          </p:cNvPr>
          <p:cNvSpPr txBox="1">
            <a:spLocks/>
          </p:cNvSpPr>
          <p:nvPr/>
        </p:nvSpPr>
        <p:spPr>
          <a:xfrm>
            <a:off x="6096000" y="790957"/>
            <a:ext cx="6081967" cy="227214"/>
          </a:xfrm>
          <a:prstGeom prst="rect">
            <a:avLst/>
          </a:prstGeom>
          <a:solidFill>
            <a:srgbClr val="002060"/>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Relevant Experience</a:t>
            </a:r>
          </a:p>
        </p:txBody>
      </p:sp>
      <p:sp>
        <p:nvSpPr>
          <p:cNvPr id="34" name="Content Placeholder 13">
            <a:extLst>
              <a:ext uri="{FF2B5EF4-FFF2-40B4-BE49-F238E27FC236}">
                <a16:creationId xmlns:a16="http://schemas.microsoft.com/office/drawing/2014/main" id="{DE933371-EA18-B0B8-7BB6-73E83B01B213}"/>
              </a:ext>
            </a:extLst>
          </p:cNvPr>
          <p:cNvSpPr txBox="1">
            <a:spLocks/>
          </p:cNvSpPr>
          <p:nvPr/>
        </p:nvSpPr>
        <p:spPr>
          <a:xfrm>
            <a:off x="6096000" y="1003596"/>
            <a:ext cx="6093268" cy="5830982"/>
          </a:xfrm>
          <a:prstGeom prst="rect">
            <a:avLst/>
          </a:prstGeom>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0000"/>
              </a:lnSpc>
              <a:spcBef>
                <a:spcPts val="0"/>
              </a:spcBef>
              <a:buNone/>
            </a:pPr>
            <a:r>
              <a:rPr lang="en-HK" sz="1050" dirty="0"/>
              <a:t>Client: </a:t>
            </a:r>
            <a:r>
              <a:rPr lang="en-HK" sz="1050" b="1" dirty="0"/>
              <a:t>HSBC</a:t>
            </a:r>
          </a:p>
          <a:p>
            <a:pPr marR="0" algn="just">
              <a:spcBef>
                <a:spcPts val="0"/>
              </a:spcBef>
              <a:spcAft>
                <a:spcPts val="165"/>
              </a:spcAft>
            </a:pPr>
            <a:r>
              <a:rPr lang="en-HK" sz="1000" dirty="0"/>
              <a:t>I worked on Robo Digital Advisory for iOS and Android mobile app development as Solution Architecture (API and Cloud) to gather and design project requirements by having multiple interactions, meetings, and walkthroughs with business leaders, users and architects to document Architect design, flowcharts, sequence diagrams as Software Design Document in Confluence. </a:t>
            </a:r>
            <a:endParaRPr lang="en-US" sz="1000" dirty="0"/>
          </a:p>
          <a:p>
            <a:pPr algn="just">
              <a:spcBef>
                <a:spcPts val="0"/>
              </a:spcBef>
              <a:spcAft>
                <a:spcPts val="165"/>
              </a:spcAft>
            </a:pPr>
            <a:r>
              <a:rPr lang="en-HK" sz="1000" dirty="0"/>
              <a:t>I successfully delivered Complete Cloud Applications Quantum API integration layer architecture for a new initiative for a global money project. </a:t>
            </a:r>
            <a:endParaRPr lang="en-US" sz="1000" dirty="0"/>
          </a:p>
          <a:p>
            <a:pPr algn="just">
              <a:spcBef>
                <a:spcPts val="0"/>
              </a:spcBef>
              <a:spcAft>
                <a:spcPts val="165"/>
              </a:spcAft>
            </a:pPr>
            <a:r>
              <a:rPr lang="en-HK" sz="1000" dirty="0"/>
              <a:t>Participated in Multiple Pre-sales assignments for providing Cloud Migration approach as SME for High availability, Fault-tolerant and resilience application to the client. </a:t>
            </a:r>
            <a:endParaRPr lang="en-US" sz="1000" dirty="0"/>
          </a:p>
          <a:p>
            <a:pPr algn="just">
              <a:spcBef>
                <a:spcPts val="0"/>
              </a:spcBef>
              <a:spcAft>
                <a:spcPts val="165"/>
              </a:spcAft>
            </a:pPr>
            <a:r>
              <a:rPr lang="en-HK" sz="1000" dirty="0"/>
              <a:t>As SME Looking after Lift and Shift Monolithic application migration of Java + Oracle RDS application to AWS. Also, Mentoring team in the right direction daily during scrum calls or separate sessions.</a:t>
            </a:r>
          </a:p>
          <a:p>
            <a:pPr marL="0" indent="0" algn="just">
              <a:lnSpc>
                <a:spcPct val="110000"/>
              </a:lnSpc>
              <a:spcBef>
                <a:spcPts val="0"/>
              </a:spcBef>
              <a:buNone/>
            </a:pPr>
            <a:r>
              <a:rPr lang="en-HK" sz="1050" dirty="0"/>
              <a:t>Client: </a:t>
            </a:r>
            <a:r>
              <a:rPr lang="en-HK" sz="1050" b="1" dirty="0"/>
              <a:t>CHANEL</a:t>
            </a:r>
          </a:p>
          <a:p>
            <a:pPr algn="just">
              <a:spcBef>
                <a:spcPts val="0"/>
              </a:spcBef>
              <a:spcAft>
                <a:spcPts val="165"/>
              </a:spcAft>
            </a:pPr>
            <a:r>
              <a:rPr lang="en-HK" sz="1000" dirty="0"/>
              <a:t>Participated in Pre-sales activity for providing High availability, Fault tolerant and resilience application to the client. </a:t>
            </a:r>
          </a:p>
          <a:p>
            <a:pPr algn="just">
              <a:spcBef>
                <a:spcPts val="0"/>
              </a:spcBef>
              <a:spcAft>
                <a:spcPts val="165"/>
              </a:spcAft>
            </a:pPr>
            <a:r>
              <a:rPr lang="en-HK" sz="1000" dirty="0"/>
              <a:t>Working closely with delivery head, fellow Architects and other members for delivering complete IT solutions. Contributing as SME for application implementation and Azure cloud for accepted SLA, RPO and RTO.</a:t>
            </a:r>
            <a:endParaRPr lang="en-US" sz="1000" dirty="0"/>
          </a:p>
          <a:p>
            <a:pPr marL="0" indent="0" algn="just">
              <a:lnSpc>
                <a:spcPct val="110000"/>
              </a:lnSpc>
              <a:spcBef>
                <a:spcPts val="0"/>
              </a:spcBef>
              <a:buNone/>
            </a:pPr>
            <a:r>
              <a:rPr lang="en-HK" sz="1050" dirty="0"/>
              <a:t>Client: </a:t>
            </a:r>
            <a:r>
              <a:rPr lang="en-HK" sz="1050" b="1" dirty="0"/>
              <a:t>Cathay Pacific Cargo Terminal &amp; Asia Airfreight Terminal </a:t>
            </a:r>
          </a:p>
          <a:p>
            <a:pPr lvl="0" algn="just">
              <a:spcBef>
                <a:spcPts val="0"/>
              </a:spcBef>
            </a:pPr>
            <a:r>
              <a:rPr lang="en-HK" sz="1000" dirty="0"/>
              <a:t>Gathered project requirements (150+ of AAT and 35+ of CPSL) through interactions, meetings, and walkthroughs with potential application users and develop business requirements documents (BRD), functional requirements documents (FRD), and user mock-ups. Also, I created 55+ technical responses to Requests for Quotes (RFQs) for customers.</a:t>
            </a:r>
          </a:p>
          <a:p>
            <a:pPr lvl="0" algn="just">
              <a:spcBef>
                <a:spcPts val="0"/>
              </a:spcBef>
            </a:pPr>
            <a:r>
              <a:rPr lang="en-HK" sz="1000" dirty="0"/>
              <a:t>I Provided winning solutions as part of the pre-sales team, which included responding to RFPs and RFIs from existing and prospective clients. Recently, involved in a proposal for the migration of Monolithic to cloud study. Conducted a few POCs for the same Participated in both pre-sales and post-sales activities, including establishing statements of work, responsibility matrixes, and overseeing the technical realization of solutions by delivery teams.</a:t>
            </a:r>
          </a:p>
          <a:p>
            <a:pPr lvl="0" algn="just">
              <a:spcBef>
                <a:spcPts val="0"/>
              </a:spcBef>
            </a:pPr>
            <a:r>
              <a:rPr lang="en-HK" sz="1000" dirty="0"/>
              <a:t>Worked closely with executive sales teams to deliver quotes and full IT solutions in networking, computing, storage, and virtual cloud infrastructure. Also, Designed and developed projects: On-premise Storage move to AWS, OCR using AI Computer vision, AWS IOT using MQTT (pub/sub) for controlling Cold Box for warehouse cargo application.  </a:t>
            </a:r>
          </a:p>
          <a:p>
            <a:pPr lvl="0" algn="just">
              <a:spcBef>
                <a:spcPts val="0"/>
              </a:spcBef>
            </a:pPr>
            <a:r>
              <a:rPr lang="en-HK" sz="1000" dirty="0"/>
              <a:t>Monitor SLA and tested application performance to identify potential bottlenecks, develop solutions, and collaborate with developers on solution implementation for 5 Web, 3 Mobile applications.  Provided 2nd and 3rd level technical support and troubleshooting to internal and external clients. Team Size - 4 - on-site resources, 4 - offshore resources. </a:t>
            </a:r>
          </a:p>
          <a:p>
            <a:pPr lvl="0" algn="just">
              <a:spcBef>
                <a:spcPts val="0"/>
              </a:spcBef>
            </a:pPr>
            <a:r>
              <a:rPr lang="en-HK" sz="1000" dirty="0"/>
              <a:t>Successfully managed multimillion-dollar revenue accounts including focus on several Completed 15.5K days of works. I have managing releases during all phases of software development life cycle, from requirements analysis through system implementation for more than 2 enterprises projects. Worked closely with customers, internal staff and other stakeholders to determine planning, implementation and integration of system-oriented projects. System development of RESTful API for having interface with HKIA.</a:t>
            </a:r>
          </a:p>
        </p:txBody>
      </p:sp>
      <p:sp>
        <p:nvSpPr>
          <p:cNvPr id="36" name="Content Placeholder 13">
            <a:extLst>
              <a:ext uri="{FF2B5EF4-FFF2-40B4-BE49-F238E27FC236}">
                <a16:creationId xmlns:a16="http://schemas.microsoft.com/office/drawing/2014/main" id="{ED390FC8-0516-5AAF-8F12-FF4EF538E1D6}"/>
              </a:ext>
            </a:extLst>
          </p:cNvPr>
          <p:cNvSpPr txBox="1">
            <a:spLocks/>
          </p:cNvSpPr>
          <p:nvPr/>
        </p:nvSpPr>
        <p:spPr>
          <a:xfrm>
            <a:off x="-12623" y="2434966"/>
            <a:ext cx="6031101" cy="6838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HK" sz="1050" dirty="0"/>
              <a:t>Project lifecycle management; Project manager supervision; Architecture Change Management; Migration Planning; Release management; Technical project planning; Project requirements analysis; Build technical teams; Technical documentation understanding; Solution Technical architecture (Application + Cloud); Security Designs/Patterns; Project scheduling and budgeting; Custom software development and database design; System migration/integration; Quality assurance</a:t>
            </a:r>
            <a:endParaRPr lang="en-US" sz="1050" dirty="0"/>
          </a:p>
        </p:txBody>
      </p:sp>
      <p:sp>
        <p:nvSpPr>
          <p:cNvPr id="37" name="Content Placeholder 13">
            <a:extLst>
              <a:ext uri="{FF2B5EF4-FFF2-40B4-BE49-F238E27FC236}">
                <a16:creationId xmlns:a16="http://schemas.microsoft.com/office/drawing/2014/main" id="{9854B83A-B009-CEBA-1809-BACA1595A074}"/>
              </a:ext>
            </a:extLst>
          </p:cNvPr>
          <p:cNvSpPr txBox="1">
            <a:spLocks/>
          </p:cNvSpPr>
          <p:nvPr/>
        </p:nvSpPr>
        <p:spPr>
          <a:xfrm flipV="1">
            <a:off x="32113" y="3299779"/>
            <a:ext cx="6019800" cy="54158"/>
          </a:xfrm>
          <a:prstGeom prst="rect">
            <a:avLst/>
          </a:prstGeom>
          <a:solidFill>
            <a:schemeClr val="tx1"/>
          </a:solidFill>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endParaRPr lang="en-US" dirty="0"/>
          </a:p>
        </p:txBody>
      </p:sp>
      <p:pic>
        <p:nvPicPr>
          <p:cNvPr id="3" name="Picture 2">
            <a:extLst>
              <a:ext uri="{FF2B5EF4-FFF2-40B4-BE49-F238E27FC236}">
                <a16:creationId xmlns:a16="http://schemas.microsoft.com/office/drawing/2014/main" id="{D80C768C-9F79-00BE-14F5-A30DF462F57D}"/>
              </a:ext>
            </a:extLst>
          </p:cNvPr>
          <p:cNvPicPr>
            <a:picLocks noChangeAspect="1"/>
          </p:cNvPicPr>
          <p:nvPr/>
        </p:nvPicPr>
        <p:blipFill>
          <a:blip r:embed="rId4"/>
          <a:stretch>
            <a:fillRect/>
          </a:stretch>
        </p:blipFill>
        <p:spPr>
          <a:xfrm>
            <a:off x="11301" y="4868179"/>
            <a:ext cx="5995394" cy="1744937"/>
          </a:xfrm>
          <a:prstGeom prst="rect">
            <a:avLst/>
          </a:prstGeom>
        </p:spPr>
      </p:pic>
      <p:grpSp>
        <p:nvGrpSpPr>
          <p:cNvPr id="2" name="Group 1">
            <a:extLst>
              <a:ext uri="{FF2B5EF4-FFF2-40B4-BE49-F238E27FC236}">
                <a16:creationId xmlns:a16="http://schemas.microsoft.com/office/drawing/2014/main" id="{21F353DC-4378-2B71-459D-DE23360BA1E5}"/>
              </a:ext>
            </a:extLst>
          </p:cNvPr>
          <p:cNvGrpSpPr/>
          <p:nvPr/>
        </p:nvGrpSpPr>
        <p:grpSpPr>
          <a:xfrm>
            <a:off x="4671964" y="19919"/>
            <a:ext cx="6019800" cy="668457"/>
            <a:chOff x="4671964" y="19919"/>
            <a:chExt cx="6019800" cy="668457"/>
          </a:xfrm>
        </p:grpSpPr>
        <p:pic>
          <p:nvPicPr>
            <p:cNvPr id="20" name="Picture 19">
              <a:extLst>
                <a:ext uri="{FF2B5EF4-FFF2-40B4-BE49-F238E27FC236}">
                  <a16:creationId xmlns:a16="http://schemas.microsoft.com/office/drawing/2014/main" id="{6C90CF20-C102-958D-50DD-F183851526BC}"/>
                </a:ext>
              </a:extLst>
            </p:cNvPr>
            <p:cNvPicPr>
              <a:picLocks noChangeAspect="1"/>
            </p:cNvPicPr>
            <p:nvPr/>
          </p:nvPicPr>
          <p:blipFill>
            <a:blip r:embed="rId5"/>
            <a:stretch>
              <a:fillRect/>
            </a:stretch>
          </p:blipFill>
          <p:spPr>
            <a:xfrm>
              <a:off x="5190340" y="88382"/>
              <a:ext cx="476676"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1" name="Picture 20">
              <a:extLst>
                <a:ext uri="{FF2B5EF4-FFF2-40B4-BE49-F238E27FC236}">
                  <a16:creationId xmlns:a16="http://schemas.microsoft.com/office/drawing/2014/main" id="{D633A6CF-D5D1-FA7F-1BBF-76562C6A0E7D}"/>
                </a:ext>
              </a:extLst>
            </p:cNvPr>
            <p:cNvPicPr>
              <a:picLocks noChangeAspect="1"/>
            </p:cNvPicPr>
            <p:nvPr/>
          </p:nvPicPr>
          <p:blipFill>
            <a:blip r:embed="rId6"/>
            <a:stretch>
              <a:fillRect/>
            </a:stretch>
          </p:blipFill>
          <p:spPr>
            <a:xfrm>
              <a:off x="4671964" y="88382"/>
              <a:ext cx="476676"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2" name="Picture 21">
              <a:extLst>
                <a:ext uri="{FF2B5EF4-FFF2-40B4-BE49-F238E27FC236}">
                  <a16:creationId xmlns:a16="http://schemas.microsoft.com/office/drawing/2014/main" id="{B98438F4-839E-0822-2BAF-69E8AE607535}"/>
                </a:ext>
              </a:extLst>
            </p:cNvPr>
            <p:cNvPicPr>
              <a:picLocks noChangeAspect="1"/>
            </p:cNvPicPr>
            <p:nvPr/>
          </p:nvPicPr>
          <p:blipFill>
            <a:blip r:embed="rId7"/>
            <a:stretch>
              <a:fillRect/>
            </a:stretch>
          </p:blipFill>
          <p:spPr>
            <a:xfrm>
              <a:off x="5708717" y="88382"/>
              <a:ext cx="476676"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3" name="Picture 22">
              <a:extLst>
                <a:ext uri="{FF2B5EF4-FFF2-40B4-BE49-F238E27FC236}">
                  <a16:creationId xmlns:a16="http://schemas.microsoft.com/office/drawing/2014/main" id="{2EA94B32-74D8-4A94-0E33-F7E556648F4A}"/>
                </a:ext>
              </a:extLst>
            </p:cNvPr>
            <p:cNvPicPr>
              <a:picLocks noChangeAspect="1"/>
            </p:cNvPicPr>
            <p:nvPr/>
          </p:nvPicPr>
          <p:blipFill>
            <a:blip r:embed="rId8"/>
            <a:stretch>
              <a:fillRect/>
            </a:stretch>
          </p:blipFill>
          <p:spPr>
            <a:xfrm>
              <a:off x="7597939" y="88382"/>
              <a:ext cx="476676"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27" name="Picture 26">
              <a:extLst>
                <a:ext uri="{FF2B5EF4-FFF2-40B4-BE49-F238E27FC236}">
                  <a16:creationId xmlns:a16="http://schemas.microsoft.com/office/drawing/2014/main" id="{05810C57-1A43-E3FE-C746-CD285268A7C4}"/>
                </a:ext>
              </a:extLst>
            </p:cNvPr>
            <p:cNvPicPr>
              <a:picLocks noChangeAspect="1"/>
            </p:cNvPicPr>
            <p:nvPr/>
          </p:nvPicPr>
          <p:blipFill>
            <a:blip r:embed="rId9"/>
            <a:stretch>
              <a:fillRect/>
            </a:stretch>
          </p:blipFill>
          <p:spPr>
            <a:xfrm>
              <a:off x="9129686" y="88382"/>
              <a:ext cx="378115"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0" name="Picture 29">
              <a:extLst>
                <a:ext uri="{FF2B5EF4-FFF2-40B4-BE49-F238E27FC236}">
                  <a16:creationId xmlns:a16="http://schemas.microsoft.com/office/drawing/2014/main" id="{0CA5544A-4693-A8F6-61CA-CD283C546E56}"/>
                </a:ext>
              </a:extLst>
            </p:cNvPr>
            <p:cNvPicPr>
              <a:picLocks noChangeAspect="1"/>
            </p:cNvPicPr>
            <p:nvPr/>
          </p:nvPicPr>
          <p:blipFill>
            <a:blip r:embed="rId10"/>
            <a:stretch>
              <a:fillRect/>
            </a:stretch>
          </p:blipFill>
          <p:spPr>
            <a:xfrm>
              <a:off x="8094047" y="88382"/>
              <a:ext cx="476676" cy="464437"/>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31" name="Picture 30">
              <a:extLst>
                <a:ext uri="{FF2B5EF4-FFF2-40B4-BE49-F238E27FC236}">
                  <a16:creationId xmlns:a16="http://schemas.microsoft.com/office/drawing/2014/main" id="{37ECF596-34A8-FA54-E4F7-DDE116F339A4}"/>
                </a:ext>
              </a:extLst>
            </p:cNvPr>
            <p:cNvPicPr>
              <a:picLocks noChangeAspect="1"/>
            </p:cNvPicPr>
            <p:nvPr/>
          </p:nvPicPr>
          <p:blipFill>
            <a:blip r:embed="rId11"/>
            <a:stretch>
              <a:fillRect/>
            </a:stretch>
          </p:blipFill>
          <p:spPr>
            <a:xfrm>
              <a:off x="10061948" y="88382"/>
              <a:ext cx="629816" cy="464442"/>
            </a:xfrm>
            <a:prstGeom prst="rect">
              <a:avLst/>
            </a:prstGeom>
            <a:noFill/>
            <a:effectLst>
              <a:glow rad="101600">
                <a:schemeClr val="accent3">
                  <a:satMod val="175000"/>
                  <a:alpha val="40000"/>
                </a:schemeClr>
              </a:glow>
            </a:effectLst>
            <a:scene3d>
              <a:camera prst="orthographicFront"/>
              <a:lightRig rig="threePt" dir="t"/>
            </a:scene3d>
            <a:sp3d>
              <a:bevelT prst="convex"/>
              <a:bevelB prst="slope"/>
            </a:sp3d>
          </p:spPr>
        </p:pic>
        <p:pic>
          <p:nvPicPr>
            <p:cNvPr id="4" name="Picture 3" descr="A picture containing text, sign&#10;&#10;Description automatically generated">
              <a:extLst>
                <a:ext uri="{FF2B5EF4-FFF2-40B4-BE49-F238E27FC236}">
                  <a16:creationId xmlns:a16="http://schemas.microsoft.com/office/drawing/2014/main" id="{6AD3E7ED-97A5-42AD-CF9A-A34F36477E7A}"/>
                </a:ext>
              </a:extLst>
            </p:cNvPr>
            <p:cNvPicPr>
              <a:picLocks noChangeAspect="1"/>
            </p:cNvPicPr>
            <p:nvPr/>
          </p:nvPicPr>
          <p:blipFill>
            <a:blip r:embed="rId12"/>
            <a:stretch>
              <a:fillRect/>
            </a:stretch>
          </p:blipFill>
          <p:spPr>
            <a:xfrm>
              <a:off x="6228079" y="88382"/>
              <a:ext cx="414794" cy="464438"/>
            </a:xfrm>
            <a:prstGeom prst="rect">
              <a:avLst/>
            </a:prstGeom>
          </p:spPr>
        </p:pic>
        <p:pic>
          <p:nvPicPr>
            <p:cNvPr id="6" name="Picture 5" descr="A picture containing text, sign&#10;&#10;Description automatically generated">
              <a:extLst>
                <a:ext uri="{FF2B5EF4-FFF2-40B4-BE49-F238E27FC236}">
                  <a16:creationId xmlns:a16="http://schemas.microsoft.com/office/drawing/2014/main" id="{F5D68FFA-B8E3-458A-76F4-A7EC3324CE2D}"/>
                </a:ext>
              </a:extLst>
            </p:cNvPr>
            <p:cNvPicPr>
              <a:picLocks noChangeAspect="1"/>
            </p:cNvPicPr>
            <p:nvPr/>
          </p:nvPicPr>
          <p:blipFill>
            <a:blip r:embed="rId13"/>
            <a:stretch>
              <a:fillRect/>
            </a:stretch>
          </p:blipFill>
          <p:spPr>
            <a:xfrm>
              <a:off x="8587941" y="88382"/>
              <a:ext cx="462381" cy="517719"/>
            </a:xfrm>
            <a:prstGeom prst="rect">
              <a:avLst/>
            </a:prstGeom>
          </p:spPr>
        </p:pic>
        <p:pic>
          <p:nvPicPr>
            <p:cNvPr id="1026" name="Picture 2" descr="Microsoft Certified: Azure Administrator Associate badge image. Issued by Microsoft">
              <a:extLst>
                <a:ext uri="{FF2B5EF4-FFF2-40B4-BE49-F238E27FC236}">
                  <a16:creationId xmlns:a16="http://schemas.microsoft.com/office/drawing/2014/main" id="{9DA1A8DA-25F8-9E8D-1D0C-4D5A3A99169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84423" y="88382"/>
              <a:ext cx="437897" cy="4769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lue and white logo&#10;&#10;Description automatically generated">
              <a:extLst>
                <a:ext uri="{FF2B5EF4-FFF2-40B4-BE49-F238E27FC236}">
                  <a16:creationId xmlns:a16="http://schemas.microsoft.com/office/drawing/2014/main" id="{29A3F3F4-F6F0-F15A-D424-26F0649530AA}"/>
                </a:ext>
              </a:extLst>
            </p:cNvPr>
            <p:cNvPicPr>
              <a:picLocks noChangeAspect="1"/>
            </p:cNvPicPr>
            <p:nvPr/>
          </p:nvPicPr>
          <p:blipFill>
            <a:blip r:embed="rId15"/>
            <a:stretch>
              <a:fillRect/>
            </a:stretch>
          </p:blipFill>
          <p:spPr>
            <a:xfrm>
              <a:off x="7140609" y="88382"/>
              <a:ext cx="437898" cy="476995"/>
            </a:xfrm>
            <a:prstGeom prst="rect">
              <a:avLst/>
            </a:prstGeom>
          </p:spPr>
        </p:pic>
        <p:pic>
          <p:nvPicPr>
            <p:cNvPr id="7" name="Picture 2" descr="A yellow badge with white text&#10;&#10;Description automatically generated with low confidence">
              <a:extLst>
                <a:ext uri="{FF2B5EF4-FFF2-40B4-BE49-F238E27FC236}">
                  <a16:creationId xmlns:a16="http://schemas.microsoft.com/office/drawing/2014/main" id="{124277A9-EE35-8100-65E6-448E9E79AAF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63648" y="19919"/>
              <a:ext cx="462381" cy="66845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82990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2EC8A2-A450-1344-36C4-E19045BDD937}"/>
              </a:ext>
            </a:extLst>
          </p:cNvPr>
          <p:cNvSpPr txBox="1"/>
          <p:nvPr/>
        </p:nvSpPr>
        <p:spPr>
          <a:xfrm>
            <a:off x="-73573" y="537077"/>
            <a:ext cx="12192000" cy="3807196"/>
          </a:xfrm>
          <a:prstGeom prst="rect">
            <a:avLst/>
          </a:prstGeom>
          <a:noFill/>
        </p:spPr>
        <p:txBody>
          <a:bodyPr wrap="square">
            <a:spAutoFit/>
          </a:bodyPr>
          <a:lstStyle/>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A customer-centric leader with strong analytical, design and problem solving skills</a:t>
            </a:r>
            <a:endParaRPr lang="en-HK" sz="1050" dirty="0">
              <a:effectLst/>
              <a:ea typeface="Calibri" panose="020F0502020204030204" pitchFamily="34" charset="0"/>
              <a:cs typeface="Times New Roman" panose="02020603050405020304" pitchFamily="18" charset="0"/>
            </a:endParaRPr>
          </a:p>
          <a:p>
            <a:pPr marL="342900" lvl="0" indent="-342900" algn="just">
              <a:lnSpc>
                <a:spcPts val="1400"/>
              </a:lnSpc>
              <a:spcBef>
                <a:spcPts val="5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Recognized as </a:t>
            </a:r>
            <a:r>
              <a:rPr lang="en-GB" sz="1050" b="1" spc="-10" dirty="0">
                <a:solidFill>
                  <a:srgbClr val="404040"/>
                </a:solidFill>
                <a:effectLst/>
                <a:ea typeface="Calibri" panose="020F0502020204030204" pitchFamily="34" charset="0"/>
                <a:cs typeface="Calibri" panose="020F0502020204030204" pitchFamily="34" charset="0"/>
              </a:rPr>
              <a:t>Certified Cloud solution architecture</a:t>
            </a:r>
            <a:r>
              <a:rPr lang="en-GB" sz="1050" spc="-10" dirty="0">
                <a:solidFill>
                  <a:srgbClr val="404040"/>
                </a:solidFill>
                <a:effectLst/>
                <a:ea typeface="Calibri" panose="020F0502020204030204" pitchFamily="34" charset="0"/>
                <a:cs typeface="Calibri" panose="020F0502020204030204" pitchFamily="34" charset="0"/>
              </a:rPr>
              <a:t> on Amazon Web Services (Solution Architect and Developer - Associate).</a:t>
            </a:r>
            <a:endParaRPr lang="en-HK" sz="1050" dirty="0">
              <a:effectLst/>
              <a:ea typeface="Calibri" panose="020F0502020204030204" pitchFamily="34" charset="0"/>
              <a:cs typeface="Times New Roman" panose="02020603050405020304" pitchFamily="18" charset="0"/>
            </a:endParaRPr>
          </a:p>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Achievement oriented professional with excellent people management skills and proficiency to manage change with ease</a:t>
            </a:r>
            <a:endParaRPr lang="en-HK" sz="1050" dirty="0">
              <a:effectLst/>
              <a:ea typeface="Calibri" panose="020F0502020204030204" pitchFamily="34" charset="0"/>
              <a:cs typeface="Times New Roman" panose="02020603050405020304" pitchFamily="18" charset="0"/>
            </a:endParaRPr>
          </a:p>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Proficient in design and architecture of business applications for global clients across multiple geographies from the stage of scoping &amp; requirements definitions to user acceptance of final deliverables; specialisation in developing applications in Airline Cargo Domain</a:t>
            </a:r>
            <a:endParaRPr lang="en-HK" sz="1050" dirty="0">
              <a:effectLst/>
              <a:ea typeface="Calibri" panose="020F0502020204030204" pitchFamily="34" charset="0"/>
              <a:cs typeface="Times New Roman" panose="02020603050405020304" pitchFamily="18" charset="0"/>
            </a:endParaRPr>
          </a:p>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Proven experience in Project Management including planning, designing, defining project delivery framework, project planning, financial management, time management, schedule development, resource management, project progress monitoring and delivery</a:t>
            </a:r>
            <a:endParaRPr lang="en-HK" sz="1050" dirty="0">
              <a:effectLst/>
              <a:ea typeface="Calibri" panose="020F0502020204030204" pitchFamily="34" charset="0"/>
              <a:cs typeface="Times New Roman" panose="02020603050405020304" pitchFamily="18" charset="0"/>
            </a:endParaRPr>
          </a:p>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Keen planner and strategist with skills in identifying clients’ business process needs and conceptualising solutions to help them achieve their corporate goals; excellent track record of spearheading Service Improvement Programmes for minimising gaps in productivity, and effectiveness in Service Delivery</a:t>
            </a:r>
            <a:endParaRPr lang="en-HK" sz="1050" dirty="0">
              <a:effectLst/>
              <a:ea typeface="Calibri" panose="020F0502020204030204" pitchFamily="34" charset="0"/>
              <a:cs typeface="Times New Roman" panose="02020603050405020304" pitchFamily="18" charset="0"/>
            </a:endParaRPr>
          </a:p>
          <a:p>
            <a:pPr marL="342900" lvl="0" indent="-342900" algn="just">
              <a:lnSpc>
                <a:spcPct val="115000"/>
              </a:lnSpc>
              <a:spcBef>
                <a:spcPts val="20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Expertise in managing business demand by balancing client delivery, revenue growth and effective risk management; adept in setting effective goals aiming for better quality, high speed &amp;amp; efficiency</a:t>
            </a:r>
            <a:endParaRPr lang="en-HK" sz="1050" dirty="0">
              <a:effectLst/>
              <a:ea typeface="Calibri" panose="020F0502020204030204" pitchFamily="34" charset="0"/>
              <a:cs typeface="Times New Roman" panose="02020603050405020304" pitchFamily="18" charset="0"/>
            </a:endParaRPr>
          </a:p>
          <a:p>
            <a:pPr marL="342900" lvl="0" indent="-342900" algn="just">
              <a:lnSpc>
                <a:spcPts val="1400"/>
              </a:lnSpc>
              <a:spcBef>
                <a:spcPts val="5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Gained overseas exposure of </a:t>
            </a:r>
            <a:r>
              <a:rPr lang="en-GB" sz="1050" b="1" spc="-10" dirty="0">
                <a:solidFill>
                  <a:srgbClr val="404040"/>
                </a:solidFill>
                <a:effectLst/>
                <a:ea typeface="Calibri" panose="020F0502020204030204" pitchFamily="34" charset="0"/>
                <a:cs typeface="Calibri" panose="020F0502020204030204" pitchFamily="34" charset="0"/>
              </a:rPr>
              <a:t>working on client’s location in Hong Kong</a:t>
            </a:r>
            <a:r>
              <a:rPr lang="en-GB" sz="1050" spc="-10" dirty="0">
                <a:solidFill>
                  <a:srgbClr val="404040"/>
                </a:solidFill>
                <a:effectLst/>
                <a:ea typeface="Calibri" panose="020F0502020204030204" pitchFamily="34" charset="0"/>
                <a:cs typeface="Calibri" panose="020F0502020204030204" pitchFamily="34" charset="0"/>
              </a:rPr>
              <a:t> with domain specialization of developing applications in Air Cargo </a:t>
            </a:r>
            <a:endParaRPr lang="en-HK" sz="1050" dirty="0">
              <a:effectLst/>
              <a:ea typeface="Calibri" panose="020F0502020204030204" pitchFamily="34" charset="0"/>
              <a:cs typeface="Times New Roman" panose="02020603050405020304" pitchFamily="18" charset="0"/>
            </a:endParaRPr>
          </a:p>
          <a:p>
            <a:pPr marL="342900" lvl="0" indent="-342900" algn="just">
              <a:lnSpc>
                <a:spcPts val="1400"/>
              </a:lnSpc>
              <a:spcBef>
                <a:spcPts val="50"/>
              </a:spcBef>
              <a:spcAft>
                <a:spcPts val="1000"/>
              </a:spcAft>
              <a:buFont typeface="Symbol" pitchFamily="2" charset="2"/>
              <a:buBlip>
                <a:blip r:embed="rId2"/>
              </a:buBlip>
              <a:tabLst>
                <a:tab pos="228600" algn="l"/>
              </a:tabLst>
            </a:pPr>
            <a:r>
              <a:rPr lang="en-GB" sz="1050" spc="-10" dirty="0">
                <a:solidFill>
                  <a:srgbClr val="404040"/>
                </a:solidFill>
                <a:effectLst/>
                <a:ea typeface="Calibri" panose="020F0502020204030204" pitchFamily="34" charset="0"/>
                <a:cs typeface="Calibri" panose="020F0502020204030204" pitchFamily="34" charset="0"/>
              </a:rPr>
              <a:t>Recipient of various awards like Excellence Award in 2016, </a:t>
            </a:r>
            <a:r>
              <a:rPr lang="en-GB" sz="1050" spc="-10" dirty="0" err="1">
                <a:solidFill>
                  <a:srgbClr val="404040"/>
                </a:solidFill>
                <a:effectLst/>
                <a:ea typeface="Calibri" panose="020F0502020204030204" pitchFamily="34" charset="0"/>
                <a:cs typeface="Calibri" panose="020F0502020204030204" pitchFamily="34" charset="0"/>
              </a:rPr>
              <a:t>Technovator</a:t>
            </a:r>
            <a:r>
              <a:rPr lang="en-GB" sz="1050" spc="-10" dirty="0">
                <a:solidFill>
                  <a:srgbClr val="404040"/>
                </a:solidFill>
                <a:effectLst/>
                <a:ea typeface="Calibri" panose="020F0502020204030204" pitchFamily="34" charset="0"/>
                <a:cs typeface="Calibri" panose="020F0502020204030204" pitchFamily="34" charset="0"/>
              </a:rPr>
              <a:t> Award in 2011 and Excellence Award in 2016</a:t>
            </a:r>
            <a:endParaRPr lang="en-HK" sz="1050" dirty="0">
              <a:effectLst/>
              <a:ea typeface="Calibri" panose="020F0502020204030204" pitchFamily="34" charset="0"/>
              <a:cs typeface="Times New Roman" panose="02020603050405020304" pitchFamily="18" charset="0"/>
            </a:endParaRPr>
          </a:p>
          <a:p>
            <a:pPr marL="342900" lvl="0" indent="-342900" algn="just">
              <a:lnSpc>
                <a:spcPts val="1400"/>
              </a:lnSpc>
              <a:spcBef>
                <a:spcPts val="50"/>
              </a:spcBef>
              <a:spcAft>
                <a:spcPts val="1000"/>
              </a:spcAft>
              <a:buFont typeface="Symbol" pitchFamily="2" charset="2"/>
              <a:buBlip>
                <a:blip r:embed="rId2"/>
              </a:buBlip>
              <a:tabLst>
                <a:tab pos="228600" algn="l"/>
              </a:tabLst>
            </a:pPr>
            <a:r>
              <a:rPr lang="en-GB" sz="1050" spc="-20" dirty="0">
                <a:solidFill>
                  <a:srgbClr val="404040"/>
                </a:solidFill>
                <a:effectLst/>
                <a:ea typeface="Calibri" panose="020F0502020204030204" pitchFamily="34" charset="0"/>
                <a:cs typeface="Calibri" panose="020F0502020204030204" pitchFamily="34" charset="0"/>
              </a:rPr>
              <a:t> </a:t>
            </a:r>
            <a:r>
              <a:rPr lang="en-GB" sz="1050" spc="-10" dirty="0">
                <a:solidFill>
                  <a:srgbClr val="404040"/>
                </a:solidFill>
                <a:effectLst/>
                <a:ea typeface="Calibri" panose="020F0502020204030204" pitchFamily="34" charset="0"/>
                <a:cs typeface="Calibri" panose="020F0502020204030204" pitchFamily="34" charset="0"/>
              </a:rPr>
              <a:t>Resourceful in </a:t>
            </a:r>
            <a:r>
              <a:rPr lang="en-GB" sz="1050" b="1" spc="-10" dirty="0">
                <a:solidFill>
                  <a:srgbClr val="404040"/>
                </a:solidFill>
                <a:effectLst/>
                <a:ea typeface="Calibri" panose="020F0502020204030204" pitchFamily="34" charset="0"/>
                <a:cs typeface="Calibri" panose="020F0502020204030204" pitchFamily="34" charset="0"/>
              </a:rPr>
              <a:t>leading diverse teams of professionals</a:t>
            </a:r>
            <a:r>
              <a:rPr lang="en-GB" sz="1050" spc="-10" dirty="0">
                <a:solidFill>
                  <a:srgbClr val="404040"/>
                </a:solidFill>
                <a:effectLst/>
                <a:ea typeface="Calibri" panose="020F0502020204030204" pitchFamily="34" charset="0"/>
                <a:cs typeface="Calibri" panose="020F0502020204030204" pitchFamily="34" charset="0"/>
              </a:rPr>
              <a:t> to new levels of success in cutting-edge markets &amp; fast-paced environments; managed multi-cultural teams across geographies</a:t>
            </a:r>
            <a:endParaRPr lang="en-HK" sz="105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23414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400B7-3C8F-25C1-00F5-943C2DFF3091}"/>
              </a:ext>
            </a:extLst>
          </p:cNvPr>
          <p:cNvSpPr>
            <a:spLocks noGrp="1"/>
          </p:cNvSpPr>
          <p:nvPr>
            <p:ph type="title"/>
          </p:nvPr>
        </p:nvSpPr>
        <p:spPr>
          <a:xfrm>
            <a:off x="0" y="94593"/>
            <a:ext cx="12192000" cy="439300"/>
          </a:xfrm>
        </p:spPr>
        <p:txBody>
          <a:bodyPr>
            <a:normAutofit fontScale="90000"/>
          </a:bodyPr>
          <a:lstStyle/>
          <a:p>
            <a:pPr algn="ctr"/>
            <a:r>
              <a:rPr lang="en-US" dirty="0"/>
              <a:t>Projects </a:t>
            </a:r>
          </a:p>
        </p:txBody>
      </p:sp>
      <p:sp>
        <p:nvSpPr>
          <p:cNvPr id="3" name="Content Placeholder 2">
            <a:extLst>
              <a:ext uri="{FF2B5EF4-FFF2-40B4-BE49-F238E27FC236}">
                <a16:creationId xmlns:a16="http://schemas.microsoft.com/office/drawing/2014/main" id="{17633B86-83A6-847C-C7CD-372836048D12}"/>
              </a:ext>
            </a:extLst>
          </p:cNvPr>
          <p:cNvSpPr>
            <a:spLocks noGrp="1"/>
          </p:cNvSpPr>
          <p:nvPr>
            <p:ph sz="half" idx="1"/>
          </p:nvPr>
        </p:nvSpPr>
        <p:spPr>
          <a:xfrm>
            <a:off x="-1" y="679996"/>
            <a:ext cx="5864773" cy="6178003"/>
          </a:xfrm>
          <a:ln>
            <a:solidFill>
              <a:schemeClr val="tx1"/>
            </a:solidFill>
          </a:ln>
        </p:spPr>
        <p:txBody>
          <a:bodyPr>
            <a:normAutofit/>
          </a:bodyPr>
          <a:lstStyle/>
          <a:p>
            <a:pPr marL="0" indent="0">
              <a:buNone/>
            </a:pPr>
            <a:r>
              <a:rPr lang="en-US" sz="1600" dirty="0"/>
              <a:t>Cargo Management System 3 (CMS3) Support and Maintenance </a:t>
            </a:r>
            <a:endParaRPr lang="en-HK" sz="1600" dirty="0"/>
          </a:p>
          <a:p>
            <a:r>
              <a:rPr lang="en-US" sz="1600" dirty="0"/>
              <a:t>Client:	Asia Air Freight Terminal, Hong Kong</a:t>
            </a:r>
            <a:endParaRPr lang="en-HK" sz="1600" dirty="0"/>
          </a:p>
          <a:p>
            <a:pPr marL="0" indent="0">
              <a:buNone/>
            </a:pPr>
            <a:r>
              <a:rPr lang="en-US" sz="1600" dirty="0"/>
              <a:t>Warehouse Operating System (WOS) Support and Maintenance </a:t>
            </a:r>
            <a:endParaRPr lang="en-HK" sz="1600" dirty="0"/>
          </a:p>
          <a:p>
            <a:r>
              <a:rPr lang="en-US" sz="1600" dirty="0"/>
              <a:t>Client:	Cathay Pacific Services Limited, Hong Kong</a:t>
            </a:r>
            <a:endParaRPr lang="en-HK" sz="1600" dirty="0"/>
          </a:p>
          <a:p>
            <a:pPr marL="0" indent="0">
              <a:buNone/>
            </a:pPr>
            <a:r>
              <a:rPr lang="en-US" sz="1600" dirty="0"/>
              <a:t>Mobile and Mobile Plus</a:t>
            </a:r>
            <a:endParaRPr lang="en-HK" sz="1600" dirty="0"/>
          </a:p>
          <a:p>
            <a:r>
              <a:rPr lang="en-US" sz="1600" dirty="0"/>
              <a:t>Client:	Asia Air Freight Terminal, Hong Kong</a:t>
            </a:r>
            <a:endParaRPr lang="en-HK" sz="1600" dirty="0"/>
          </a:p>
          <a:p>
            <a:pPr marL="0" indent="0">
              <a:buNone/>
            </a:pPr>
            <a:r>
              <a:rPr lang="en-US" sz="1600" dirty="0"/>
              <a:t>Technology Refreshment of ACCS </a:t>
            </a:r>
            <a:endParaRPr lang="en-HK" sz="1600" dirty="0"/>
          </a:p>
          <a:p>
            <a:r>
              <a:rPr lang="en-US" sz="1600" dirty="0"/>
              <a:t>Client:	Asia Air Freight Terminal, Hong Kong</a:t>
            </a:r>
            <a:endParaRPr lang="en-HK" sz="1600" dirty="0"/>
          </a:p>
          <a:p>
            <a:endParaRPr lang="en-US" sz="1600" dirty="0"/>
          </a:p>
        </p:txBody>
      </p:sp>
      <p:sp>
        <p:nvSpPr>
          <p:cNvPr id="4" name="Content Placeholder 3">
            <a:extLst>
              <a:ext uri="{FF2B5EF4-FFF2-40B4-BE49-F238E27FC236}">
                <a16:creationId xmlns:a16="http://schemas.microsoft.com/office/drawing/2014/main" id="{2B828CF9-3746-C417-FD18-5AB555D8F2AD}"/>
              </a:ext>
            </a:extLst>
          </p:cNvPr>
          <p:cNvSpPr>
            <a:spLocks noGrp="1"/>
          </p:cNvSpPr>
          <p:nvPr>
            <p:ph sz="half" idx="2"/>
          </p:nvPr>
        </p:nvSpPr>
        <p:spPr>
          <a:xfrm>
            <a:off x="5864772" y="679996"/>
            <a:ext cx="6327228" cy="6178004"/>
          </a:xfrm>
          <a:ln>
            <a:solidFill>
              <a:schemeClr val="tx1"/>
            </a:solidFill>
          </a:ln>
        </p:spPr>
        <p:txBody>
          <a:bodyPr>
            <a:normAutofit/>
          </a:bodyPr>
          <a:lstStyle/>
          <a:p>
            <a:endParaRPr lang="en-US" dirty="0"/>
          </a:p>
        </p:txBody>
      </p:sp>
    </p:spTree>
    <p:extLst>
      <p:ext uri="{BB962C8B-B14F-4D97-AF65-F5344CB8AC3E}">
        <p14:creationId xmlns:p14="http://schemas.microsoft.com/office/powerpoint/2010/main" val="2466843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30676"/>
            <a:ext cx="12191999" cy="546537"/>
          </a:xfrm>
        </p:spPr>
        <p:txBody>
          <a:bodyPr>
            <a:normAutofit fontScale="90000"/>
          </a:bodyPr>
          <a:lstStyle/>
          <a:p>
            <a:pPr algn="ctr"/>
            <a:r>
              <a:rPr lang="en-US" b="1" dirty="0"/>
              <a:t>Key Result Areas</a:t>
            </a:r>
          </a:p>
        </p:txBody>
      </p:sp>
      <p:sp>
        <p:nvSpPr>
          <p:cNvPr id="7" name="Content Placeholder 6">
            <a:extLst>
              <a:ext uri="{FF2B5EF4-FFF2-40B4-BE49-F238E27FC236}">
                <a16:creationId xmlns:a16="http://schemas.microsoft.com/office/drawing/2014/main" id="{E3266B80-AEDF-7C86-8384-A8A16F266B3E}"/>
              </a:ext>
            </a:extLst>
          </p:cNvPr>
          <p:cNvSpPr>
            <a:spLocks noGrp="1"/>
          </p:cNvSpPr>
          <p:nvPr>
            <p:ph sz="half" idx="1"/>
          </p:nvPr>
        </p:nvSpPr>
        <p:spPr>
          <a:xfrm>
            <a:off x="-4" y="848545"/>
            <a:ext cx="12192001" cy="2193373"/>
          </a:xfrm>
        </p:spPr>
        <p:txBody>
          <a:bodyPr>
            <a:noAutofit/>
          </a:bodyPr>
          <a:lstStyle/>
          <a:p>
            <a:r>
              <a:rPr lang="en-GB" sz="1100" spc="-10" dirty="0">
                <a:solidFill>
                  <a:srgbClr val="404040"/>
                </a:solidFill>
                <a:ea typeface="Calibri" panose="020F0502020204030204" pitchFamily="34" charset="0"/>
                <a:cs typeface="Calibri" panose="020F0502020204030204" pitchFamily="34" charset="0"/>
              </a:rPr>
              <a:t>A customer-centric leader with strong analytical, design and problem solving skills</a:t>
            </a:r>
            <a:endParaRPr lang="en-HK" sz="1100" dirty="0">
              <a:ea typeface="Calibri" panose="020F0502020204030204" pitchFamily="34" charset="0"/>
              <a:cs typeface="Times New Roman" panose="02020603050405020304" pitchFamily="18" charset="0"/>
            </a:endParaRPr>
          </a:p>
          <a:p>
            <a:r>
              <a:rPr lang="en-US" sz="1100" dirty="0"/>
              <a:t>Interacting with clients for business gathering, conducting system analysis to propose/</a:t>
            </a:r>
            <a:r>
              <a:rPr lang="en-US" sz="1100" dirty="0" err="1"/>
              <a:t>finalise</a:t>
            </a:r>
            <a:r>
              <a:rPr lang="en-US" sz="1100" dirty="0"/>
              <a:t> Infrastructure &amp; Application design specifications.</a:t>
            </a:r>
          </a:p>
          <a:p>
            <a:r>
              <a:rPr lang="en-US" sz="1100" dirty="0"/>
              <a:t>Further conduct mockup interview with teams to discuss functional &amp; Non-Functional requirement and Security aspects; also help in preparing high level design documents for the project; </a:t>
            </a:r>
          </a:p>
          <a:p>
            <a:r>
              <a:rPr lang="en-US" sz="1100" dirty="0"/>
              <a:t>I contribute teams as SME to the design, development, testing, troubleshooting and debugging during the process phases.</a:t>
            </a:r>
            <a:endParaRPr lang="en-HK" sz="1100" dirty="0"/>
          </a:p>
          <a:p>
            <a:r>
              <a:rPr lang="en-US" sz="1100" dirty="0"/>
              <a:t>Reviewing design documents, code &amp; approving results during for critical functionalities of the projects; identifying &amp; highlighting risks and issues in project followed by appropriate escalation; providing post-implementation, application maintenance and enhancement support to the client with regard to the product / software application</a:t>
            </a:r>
          </a:p>
          <a:p>
            <a:endParaRPr lang="en-US" sz="1100" dirty="0"/>
          </a:p>
        </p:txBody>
      </p:sp>
      <p:sp>
        <p:nvSpPr>
          <p:cNvPr id="2" name="Content Placeholder 13">
            <a:extLst>
              <a:ext uri="{FF2B5EF4-FFF2-40B4-BE49-F238E27FC236}">
                <a16:creationId xmlns:a16="http://schemas.microsoft.com/office/drawing/2014/main" id="{3A0FA96E-A47F-7E87-1A58-7691E736BB68}"/>
              </a:ext>
            </a:extLst>
          </p:cNvPr>
          <p:cNvSpPr txBox="1">
            <a:spLocks/>
          </p:cNvSpPr>
          <p:nvPr/>
        </p:nvSpPr>
        <p:spPr>
          <a:xfrm>
            <a:off x="-1" y="627741"/>
            <a:ext cx="12191998" cy="227214"/>
          </a:xfrm>
          <a:prstGeom prst="rect">
            <a:avLst/>
          </a:prstGeom>
          <a:solidFill>
            <a:schemeClr val="accent6">
              <a:lumMod val="50000"/>
            </a:schemeClr>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b="1" dirty="0">
                <a:solidFill>
                  <a:schemeClr val="bg1"/>
                </a:solidFill>
              </a:rPr>
              <a:t>Solution Architecture </a:t>
            </a:r>
            <a:endParaRPr lang="en-HK" sz="1200" dirty="0">
              <a:solidFill>
                <a:schemeClr val="bg1"/>
              </a:solidFill>
            </a:endParaRPr>
          </a:p>
          <a:p>
            <a:pPr marL="0" indent="0">
              <a:buFont typeface="Arial" panose="020B0604020202020204" pitchFamily="34" charset="0"/>
              <a:buNone/>
            </a:pPr>
            <a:endParaRPr lang="en-US" sz="1200" b="1" dirty="0">
              <a:solidFill>
                <a:schemeClr val="bg1"/>
              </a:solidFill>
            </a:endParaRPr>
          </a:p>
        </p:txBody>
      </p:sp>
      <p:sp>
        <p:nvSpPr>
          <p:cNvPr id="3" name="Content Placeholder 13">
            <a:extLst>
              <a:ext uri="{FF2B5EF4-FFF2-40B4-BE49-F238E27FC236}">
                <a16:creationId xmlns:a16="http://schemas.microsoft.com/office/drawing/2014/main" id="{72DFC538-847A-3B75-1B9B-E90B1C271ADC}"/>
              </a:ext>
            </a:extLst>
          </p:cNvPr>
          <p:cNvSpPr txBox="1">
            <a:spLocks/>
          </p:cNvSpPr>
          <p:nvPr/>
        </p:nvSpPr>
        <p:spPr>
          <a:xfrm>
            <a:off x="2" y="2370145"/>
            <a:ext cx="12191998" cy="227214"/>
          </a:xfrm>
          <a:prstGeom prst="rect">
            <a:avLst/>
          </a:prstGeom>
          <a:solidFill>
            <a:schemeClr val="accent6">
              <a:lumMod val="50000"/>
            </a:schemeClr>
          </a:solidFill>
          <a:effectLst>
            <a:glow rad="63500">
              <a:schemeClr val="tx1">
                <a:alpha val="40000"/>
              </a:schemeClr>
            </a:glow>
          </a:effectLst>
          <a:scene3d>
            <a:camera prst="orthographicFront"/>
            <a:lightRig rig="threePt" dir="t"/>
          </a:scene3d>
          <a:sp3d>
            <a:bevelT/>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Production Deployment &amp; Support </a:t>
            </a:r>
            <a:endParaRPr lang="en-HK" dirty="0"/>
          </a:p>
          <a:p>
            <a:endParaRPr lang="en-US" dirty="0"/>
          </a:p>
        </p:txBody>
      </p:sp>
      <p:sp>
        <p:nvSpPr>
          <p:cNvPr id="4" name="Content Placeholder 6">
            <a:extLst>
              <a:ext uri="{FF2B5EF4-FFF2-40B4-BE49-F238E27FC236}">
                <a16:creationId xmlns:a16="http://schemas.microsoft.com/office/drawing/2014/main" id="{DFC28732-1181-D574-E495-F361EB0D1B25}"/>
              </a:ext>
            </a:extLst>
          </p:cNvPr>
          <p:cNvSpPr txBox="1">
            <a:spLocks/>
          </p:cNvSpPr>
          <p:nvPr/>
        </p:nvSpPr>
        <p:spPr>
          <a:xfrm>
            <a:off x="1" y="2619080"/>
            <a:ext cx="12191999" cy="2487879"/>
          </a:xfrm>
          <a:prstGeom prst="rect">
            <a:avLst/>
          </a:prstGeom>
        </p:spPr>
        <p:txBody>
          <a:bodyPr vert="horz" lIns="91440" tIns="45720" rIns="91440" bIns="45720" rtlCol="0">
            <a:noAutofit/>
          </a:bodyPr>
          <a:lstStyle>
            <a:lvl1pPr marL="228600" indent="-228600">
              <a:lnSpc>
                <a:spcPct val="90000"/>
              </a:lnSpc>
              <a:spcBef>
                <a:spcPts val="1000"/>
              </a:spcBef>
              <a:buFont typeface="Arial" panose="020B0604020202020204" pitchFamily="34" charset="0"/>
              <a:buChar char="•"/>
              <a:defRPr sz="1100" spc="-10">
                <a:solidFill>
                  <a:srgbClr val="404040"/>
                </a:solidFill>
                <a:ea typeface="Calibri" panose="020F050202020403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Managing product release and working in close coordination with Development, QA, BE (Business Experts) to plan post  deployment support</a:t>
            </a:r>
            <a:endParaRPr lang="en-HK" dirty="0"/>
          </a:p>
          <a:p>
            <a:r>
              <a:rPr lang="en-US" dirty="0"/>
              <a:t>Providing post deployment support till successful release; rendering deployment support statistics for reporting bugs, issues &amp; possible precautions; driving project change orders, rollback and error logs for change analysis</a:t>
            </a:r>
            <a:endParaRPr lang="en-HK" dirty="0"/>
          </a:p>
          <a:p>
            <a:r>
              <a:rPr lang="en-US" dirty="0"/>
              <a:t>Ensuring continual improvement to ensure excellence in delivery through metrics-based measurement process &amp; define quality management principles,  &amp; processes</a:t>
            </a:r>
            <a:endParaRPr lang="en-HK" dirty="0"/>
          </a:p>
          <a:p>
            <a:r>
              <a:rPr lang="en-US" dirty="0"/>
              <a:t>Holding review meetings to monitor progress of the project as per schedule / budgets and ensuring timely completion and delivery of the project to the client</a:t>
            </a:r>
            <a:endParaRPr lang="en-HK" dirty="0"/>
          </a:p>
          <a:p>
            <a:r>
              <a:rPr lang="en-US" dirty="0"/>
              <a:t>Nurturing and deepening strong rapport with key stakeholders/partners/vendors for successfully establishing sound business relationships </a:t>
            </a:r>
            <a:endParaRPr lang="en-HK" dirty="0"/>
          </a:p>
          <a:p>
            <a:r>
              <a:rPr lang="en-US" dirty="0"/>
              <a:t>Developing project baselines; monitoring &amp; controlling projects with respect to cost, resource deployment, time over-runs and quality compliance to ensure satisfactory execution/delivery of the same </a:t>
            </a:r>
          </a:p>
        </p:txBody>
      </p:sp>
      <p:sp>
        <p:nvSpPr>
          <p:cNvPr id="5" name="Content Placeholder 6">
            <a:extLst>
              <a:ext uri="{FF2B5EF4-FFF2-40B4-BE49-F238E27FC236}">
                <a16:creationId xmlns:a16="http://schemas.microsoft.com/office/drawing/2014/main" id="{B1EB490B-AD5E-9FA5-419A-38574622793E}"/>
              </a:ext>
            </a:extLst>
          </p:cNvPr>
          <p:cNvSpPr txBox="1">
            <a:spLocks/>
          </p:cNvSpPr>
          <p:nvPr/>
        </p:nvSpPr>
        <p:spPr>
          <a:xfrm>
            <a:off x="1" y="4629486"/>
            <a:ext cx="12192000" cy="2188748"/>
          </a:xfrm>
          <a:prstGeom prst="rect">
            <a:avLst/>
          </a:prstGeom>
        </p:spPr>
        <p:txBody>
          <a:bodyPr vert="horz" lIns="91440" tIns="45720" rIns="91440" bIns="45720" rtlCol="0">
            <a:noAutofit/>
          </a:bodyPr>
          <a:lstStyle>
            <a:defPPr>
              <a:defRPr lang="en-US"/>
            </a:defPPr>
            <a:lvl1pPr marL="228600" indent="-228600">
              <a:lnSpc>
                <a:spcPct val="90000"/>
              </a:lnSpc>
              <a:spcBef>
                <a:spcPts val="1000"/>
              </a:spcBef>
              <a:buFont typeface="Arial" panose="020B0604020202020204" pitchFamily="34" charset="0"/>
              <a:buChar char="•"/>
              <a:defRPr sz="1100" spc="-10">
                <a:solidFill>
                  <a:srgbClr val="404040"/>
                </a:solidFill>
                <a:ea typeface="Calibri" panose="020F0502020204030204" pitchFamily="34"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Manage projects including planning and execution; implementing project plans within preset budgets and deadlines; performed on-site and offsite tasks within a project scoping document, including the design, specification, and integration of software products within various customer environments.</a:t>
            </a:r>
            <a:endParaRPr lang="en-HK" dirty="0"/>
          </a:p>
          <a:p>
            <a:r>
              <a:rPr lang="en-US" dirty="0"/>
              <a:t>Monitoring project progress and outstanding issues; ensuring the quality and timeliness of the deliverables; reporting on the project’s progress</a:t>
            </a:r>
            <a:endParaRPr lang="en-HK" dirty="0"/>
          </a:p>
          <a:p>
            <a:r>
              <a:rPr lang="en-US" dirty="0"/>
              <a:t>Interacting with stakeholders to </a:t>
            </a:r>
            <a:r>
              <a:rPr lang="en-US" dirty="0" err="1"/>
              <a:t>analyse</a:t>
            </a:r>
            <a:r>
              <a:rPr lang="en-US" dirty="0"/>
              <a:t> and evaluate system program needs</a:t>
            </a:r>
            <a:endParaRPr lang="en-HK" dirty="0"/>
          </a:p>
          <a:p>
            <a:r>
              <a:rPr lang="en-US" dirty="0"/>
              <a:t>Understanding the customer’s needs and expectations and managing resources to achieve customer satisfaction, ensuring zero defect project deliverables</a:t>
            </a:r>
            <a:endParaRPr lang="en-HK" dirty="0"/>
          </a:p>
          <a:p>
            <a:r>
              <a:rPr lang="en-US" dirty="0"/>
              <a:t>Conducting quality &amp; security audits and preparing various project teams for external audits/certifications; interacted with pre-sales &amp; sales teams in ensuring that new Request for Proposals (RFP) was properly planned for execution</a:t>
            </a:r>
            <a:endParaRPr lang="en-HK" dirty="0"/>
          </a:p>
          <a:p>
            <a:r>
              <a:rPr lang="en-US" dirty="0"/>
              <a:t>Working closely with third-party vendors &amp; contractors to manage &amp; coordinate projects with the business units and other IT departments, where necessary</a:t>
            </a:r>
            <a:endParaRPr lang="en-HK" dirty="0"/>
          </a:p>
          <a:p>
            <a:r>
              <a:rPr lang="en-US" dirty="0"/>
              <a:t>Provided overall leadership to the entire project team including managing deliverables of other functional team leaders</a:t>
            </a:r>
            <a:endParaRPr lang="en-HK" dirty="0"/>
          </a:p>
        </p:txBody>
      </p:sp>
      <p:sp>
        <p:nvSpPr>
          <p:cNvPr id="6" name="Content Placeholder 13">
            <a:extLst>
              <a:ext uri="{FF2B5EF4-FFF2-40B4-BE49-F238E27FC236}">
                <a16:creationId xmlns:a16="http://schemas.microsoft.com/office/drawing/2014/main" id="{14E5338B-1578-50A8-254F-60235AD4C51D}"/>
              </a:ext>
            </a:extLst>
          </p:cNvPr>
          <p:cNvSpPr txBox="1">
            <a:spLocks/>
          </p:cNvSpPr>
          <p:nvPr/>
        </p:nvSpPr>
        <p:spPr>
          <a:xfrm>
            <a:off x="2" y="4389972"/>
            <a:ext cx="12191998" cy="227214"/>
          </a:xfrm>
          <a:prstGeom prst="rect">
            <a:avLst/>
          </a:prstGeom>
          <a:solidFill>
            <a:schemeClr val="accent6">
              <a:lumMod val="50000"/>
            </a:schemeClr>
          </a:solidFill>
          <a:effectLst>
            <a:glow rad="63500">
              <a:schemeClr val="tx1">
                <a:alpha val="40000"/>
              </a:schemeClr>
            </a:glow>
          </a:effectLst>
          <a:scene3d>
            <a:camera prst="orthographicFront"/>
            <a:lightRig rig="threePt" dir="t"/>
          </a:scene3d>
          <a:sp3d>
            <a:bevelT/>
            <a:bevelB/>
          </a:sp3d>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Project Execution</a:t>
            </a:r>
            <a:endParaRPr lang="en-HK" dirty="0"/>
          </a:p>
        </p:txBody>
      </p:sp>
    </p:spTree>
    <p:extLst>
      <p:ext uri="{BB962C8B-B14F-4D97-AF65-F5344CB8AC3E}">
        <p14:creationId xmlns:p14="http://schemas.microsoft.com/office/powerpoint/2010/main" val="891954414"/>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266B80-AEDF-7C86-8384-A8A16F266B3E}"/>
              </a:ext>
            </a:extLst>
          </p:cNvPr>
          <p:cNvSpPr>
            <a:spLocks noGrp="1"/>
          </p:cNvSpPr>
          <p:nvPr>
            <p:ph sz="half" idx="1"/>
          </p:nvPr>
        </p:nvSpPr>
        <p:spPr>
          <a:xfrm>
            <a:off x="-4" y="959236"/>
            <a:ext cx="12192001" cy="2615237"/>
          </a:xfrm>
        </p:spPr>
        <p:txBody>
          <a:bodyPr>
            <a:noAutofit/>
          </a:bodyPr>
          <a:lstStyle/>
          <a:p>
            <a:r>
              <a:rPr lang="en-US" sz="1400" dirty="0"/>
              <a:t>Manage projects including planning and execution; implementing project plans within preset budgets and deadlines; performed on-site and offsite tasks within a project scoping document, including the design, specification, and integration of software products within various customer environments.</a:t>
            </a:r>
            <a:endParaRPr lang="en-HK" sz="1400" dirty="0"/>
          </a:p>
          <a:p>
            <a:r>
              <a:rPr lang="en-US" sz="1400" dirty="0"/>
              <a:t>Monitoring project progress and outstanding issues; ensuring the quality and timeliness of the deliverables; reporting on the project’s progress</a:t>
            </a:r>
            <a:endParaRPr lang="en-HK" sz="1400" dirty="0"/>
          </a:p>
          <a:p>
            <a:r>
              <a:rPr lang="en-US" sz="1400" dirty="0"/>
              <a:t>Interacting with stakeholders to </a:t>
            </a:r>
            <a:r>
              <a:rPr lang="en-US" sz="1400" dirty="0" err="1"/>
              <a:t>analyse</a:t>
            </a:r>
            <a:r>
              <a:rPr lang="en-US" sz="1400" dirty="0"/>
              <a:t> and evaluate system program needs</a:t>
            </a:r>
            <a:endParaRPr lang="en-HK" sz="1400" dirty="0"/>
          </a:p>
          <a:p>
            <a:r>
              <a:rPr lang="en-US" sz="1400" dirty="0"/>
              <a:t>Understanding the customer’s needs and expectations and managing resources to achieve customer satisfaction, ensuring zero defect project deliverables</a:t>
            </a:r>
            <a:endParaRPr lang="en-HK" sz="1400" dirty="0"/>
          </a:p>
          <a:p>
            <a:r>
              <a:rPr lang="en-US" sz="1400" dirty="0"/>
              <a:t>Conducting quality &amp; security audits and preparing various project teams for external audits/certifications; interacted with pre-sales &amp; sales teams in ensuring that new Request for Proposals (RFP) was properly planned for execution</a:t>
            </a:r>
            <a:endParaRPr lang="en-HK" sz="1400" dirty="0"/>
          </a:p>
          <a:p>
            <a:r>
              <a:rPr lang="en-US" sz="1400" dirty="0"/>
              <a:t>Working closely with third-party vendors &amp; contractors to manage &amp; coordinate projects with the business units and other IT departments, where necessary</a:t>
            </a:r>
            <a:endParaRPr lang="en-HK" sz="1400" dirty="0"/>
          </a:p>
          <a:p>
            <a:r>
              <a:rPr lang="en-US" sz="1400" dirty="0"/>
              <a:t>Provided overall leadership to the entire project team including managing deliverables of other functional team leaders</a:t>
            </a:r>
            <a:endParaRPr lang="en-HK" sz="1400" dirty="0"/>
          </a:p>
        </p:txBody>
      </p:sp>
      <p:sp>
        <p:nvSpPr>
          <p:cNvPr id="2" name="Content Placeholder 13">
            <a:extLst>
              <a:ext uri="{FF2B5EF4-FFF2-40B4-BE49-F238E27FC236}">
                <a16:creationId xmlns:a16="http://schemas.microsoft.com/office/drawing/2014/main" id="{3A0FA96E-A47F-7E87-1A58-7691E736BB68}"/>
              </a:ext>
            </a:extLst>
          </p:cNvPr>
          <p:cNvSpPr txBox="1">
            <a:spLocks/>
          </p:cNvSpPr>
          <p:nvPr/>
        </p:nvSpPr>
        <p:spPr>
          <a:xfrm>
            <a:off x="-1" y="652456"/>
            <a:ext cx="12191998" cy="227214"/>
          </a:xfrm>
          <a:prstGeom prst="rect">
            <a:avLst/>
          </a:prstGeom>
          <a:solidFill>
            <a:schemeClr val="accent6">
              <a:lumMod val="50000"/>
            </a:schemeClr>
          </a:solidFill>
        </p:spPr>
        <p:txBody>
          <a:bodyPr vert="horz" lIns="91440" tIns="45720" rIns="91440" bIns="45720" rtlCol="0">
            <a:noAutofit/>
          </a:bodyPr>
          <a:lstStyle>
            <a:defPPr>
              <a:defRPr lang="en-US"/>
            </a:defPPr>
            <a:lvl1pPr indent="0">
              <a:lnSpc>
                <a:spcPct val="90000"/>
              </a:lnSpc>
              <a:spcBef>
                <a:spcPts val="1000"/>
              </a:spcBef>
              <a:buFont typeface="Arial" panose="020B0604020202020204" pitchFamily="34" charset="0"/>
              <a:buNone/>
              <a:defRPr sz="12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Project Execution</a:t>
            </a:r>
            <a:endParaRPr lang="en-HK" dirty="0"/>
          </a:p>
        </p:txBody>
      </p:sp>
      <p:sp>
        <p:nvSpPr>
          <p:cNvPr id="9" name="Title 1">
            <a:extLst>
              <a:ext uri="{FF2B5EF4-FFF2-40B4-BE49-F238E27FC236}">
                <a16:creationId xmlns:a16="http://schemas.microsoft.com/office/drawing/2014/main" id="{F85AF0F2-3C8D-C616-4564-1ED4ADB1D170}"/>
              </a:ext>
            </a:extLst>
          </p:cNvPr>
          <p:cNvSpPr txBox="1">
            <a:spLocks/>
          </p:cNvSpPr>
          <p:nvPr/>
        </p:nvSpPr>
        <p:spPr>
          <a:xfrm>
            <a:off x="0" y="141889"/>
            <a:ext cx="12191999" cy="546537"/>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a:t>Key Result Areas</a:t>
            </a:r>
            <a:endParaRPr lang="en-US" b="1" dirty="0"/>
          </a:p>
        </p:txBody>
      </p:sp>
    </p:spTree>
    <p:extLst>
      <p:ext uri="{BB962C8B-B14F-4D97-AF65-F5344CB8AC3E}">
        <p14:creationId xmlns:p14="http://schemas.microsoft.com/office/powerpoint/2010/main" val="610933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266B80-AEDF-7C86-8384-A8A16F266B3E}"/>
              </a:ext>
            </a:extLst>
          </p:cNvPr>
          <p:cNvSpPr>
            <a:spLocks noGrp="1"/>
          </p:cNvSpPr>
          <p:nvPr>
            <p:ph sz="half" idx="1"/>
          </p:nvPr>
        </p:nvSpPr>
        <p:spPr>
          <a:xfrm>
            <a:off x="-1" y="415158"/>
            <a:ext cx="12191999" cy="6442842"/>
          </a:xfrm>
        </p:spPr>
        <p:txBody>
          <a:bodyPr>
            <a:noAutofit/>
          </a:bodyPr>
          <a:lstStyle/>
          <a:p>
            <a:pPr marL="0" indent="0">
              <a:buNone/>
            </a:pPr>
            <a:r>
              <a:rPr lang="en-US" sz="1100" b="1" dirty="0"/>
              <a:t>Solution Architecture </a:t>
            </a:r>
            <a:endParaRPr lang="en-HK" sz="1100" dirty="0"/>
          </a:p>
          <a:p>
            <a:r>
              <a:rPr lang="en-GB" sz="1100" spc="-10" dirty="0">
                <a:solidFill>
                  <a:srgbClr val="404040"/>
                </a:solidFill>
                <a:ea typeface="Calibri" panose="020F0502020204030204" pitchFamily="34" charset="0"/>
                <a:cs typeface="Calibri" panose="020F0502020204030204" pitchFamily="34" charset="0"/>
              </a:rPr>
              <a:t>A customer-centric leader with strong analytical, design and problem solving skills</a:t>
            </a:r>
            <a:endParaRPr lang="en-HK" sz="1100" dirty="0">
              <a:ea typeface="Calibri" panose="020F0502020204030204" pitchFamily="34" charset="0"/>
              <a:cs typeface="Times New Roman" panose="02020603050405020304" pitchFamily="18" charset="0"/>
            </a:endParaRPr>
          </a:p>
          <a:p>
            <a:r>
              <a:rPr lang="en-US" sz="1100" dirty="0"/>
              <a:t>Interacting with clients for business gathering, conducting system analysis to propose/</a:t>
            </a:r>
            <a:r>
              <a:rPr lang="en-US" sz="1100" dirty="0" err="1"/>
              <a:t>finalise</a:t>
            </a:r>
            <a:r>
              <a:rPr lang="en-US" sz="1100" dirty="0"/>
              <a:t> Infrastructure &amp; Application design specifications.</a:t>
            </a:r>
          </a:p>
          <a:p>
            <a:r>
              <a:rPr lang="en-US" sz="1100" dirty="0"/>
              <a:t>Further conduct mockup interview with teams to discuss functional &amp; Non-Functional requirement and Security aspects; also help in preparing high level design documents for the project; </a:t>
            </a:r>
          </a:p>
          <a:p>
            <a:r>
              <a:rPr lang="en-US" sz="1100" dirty="0"/>
              <a:t>I contribute teams as SME to the design, development, testing, troubleshooting and debugging during the process phases.</a:t>
            </a:r>
            <a:endParaRPr lang="en-HK" sz="1100" dirty="0"/>
          </a:p>
          <a:p>
            <a:r>
              <a:rPr lang="en-US" sz="1100" dirty="0"/>
              <a:t>Reviewing design documents, code &amp; approving results during for critical functionalities of the projects; identifying &amp; highlighting risks and issues in project followed by appropriate escalation; providing post-implementation, application maintenance and enhancement support to the client with regard to the product / software application</a:t>
            </a:r>
          </a:p>
          <a:p>
            <a:pPr marL="0" indent="0">
              <a:buNone/>
            </a:pPr>
            <a:r>
              <a:rPr lang="en-US" sz="1100" b="1" dirty="0"/>
              <a:t>Production Deployment &amp; Support</a:t>
            </a:r>
            <a:endParaRPr lang="en-HK" sz="1100" dirty="0"/>
          </a:p>
          <a:p>
            <a:r>
              <a:rPr lang="en-US" sz="1100" dirty="0"/>
              <a:t>Managing product release and working in close coordination with Development, QA, BE (Business Experts) to plan post  deployment support</a:t>
            </a:r>
            <a:endParaRPr lang="en-HK" sz="1100" dirty="0"/>
          </a:p>
          <a:p>
            <a:r>
              <a:rPr lang="en-US" sz="1100" dirty="0"/>
              <a:t>Providing post deployment support till successful release; rendering deployment support statistics for reporting bugs, issues &amp; possible precautions; driving project change orders, rollback and error logs for change analysis</a:t>
            </a:r>
            <a:endParaRPr lang="en-HK" sz="1100" dirty="0"/>
          </a:p>
          <a:p>
            <a:r>
              <a:rPr lang="en-US" sz="1100" dirty="0"/>
              <a:t>Ensuring continual improvement to ensure excellence in delivery through metrics-based measurement process &amp; define quality management principles,  &amp; processes</a:t>
            </a:r>
            <a:endParaRPr lang="en-HK" sz="1100" dirty="0"/>
          </a:p>
          <a:p>
            <a:r>
              <a:rPr lang="en-US" sz="1100" dirty="0"/>
              <a:t>Holding review meetings to monitor progress of the project as per schedule / budgets and ensuring timely completion and delivery of the project to the client</a:t>
            </a:r>
            <a:endParaRPr lang="en-HK" sz="1100" dirty="0"/>
          </a:p>
          <a:p>
            <a:r>
              <a:rPr lang="en-US" sz="1100" dirty="0"/>
              <a:t>Nurturing and deepening strong rapport with key stakeholders/partners/vendors for successfully establishing sound business relationships </a:t>
            </a:r>
            <a:endParaRPr lang="en-HK" sz="1100" dirty="0"/>
          </a:p>
          <a:p>
            <a:r>
              <a:rPr lang="en-US" sz="1100" dirty="0"/>
              <a:t>Developing project baselines; monitoring &amp; controlling projects with respect to cost, resource deployment, time over-runs and quality compliance to ensure satisfactory execution/delivery of the same </a:t>
            </a:r>
            <a:endParaRPr lang="en-US" sz="1100" b="1" dirty="0"/>
          </a:p>
          <a:p>
            <a:pPr marL="0" indent="0">
              <a:buNone/>
            </a:pPr>
            <a:r>
              <a:rPr lang="en-US" sz="1100" b="1" dirty="0"/>
              <a:t>Project Execution</a:t>
            </a:r>
            <a:endParaRPr lang="en-HK" sz="1100" dirty="0"/>
          </a:p>
          <a:p>
            <a:r>
              <a:rPr lang="en-US" sz="1100" dirty="0"/>
              <a:t>Manage projects including planning and execution; implementing project plans within preset budgets and deadlines; performed on-site and offsite tasks within a project scoping document, including the design, specification, and integration of software products within various customer environments.</a:t>
            </a:r>
            <a:endParaRPr lang="en-HK" sz="1100" dirty="0"/>
          </a:p>
          <a:p>
            <a:r>
              <a:rPr lang="en-US" sz="1100" dirty="0"/>
              <a:t>Monitoring project progress and outstanding issues; ensuring the quality and timeliness of the deliverables; reporting on the project’s progress</a:t>
            </a:r>
            <a:endParaRPr lang="en-HK" sz="1100" dirty="0"/>
          </a:p>
          <a:p>
            <a:r>
              <a:rPr lang="en-US" sz="1100" dirty="0"/>
              <a:t>Interacting with stakeholders to </a:t>
            </a:r>
            <a:r>
              <a:rPr lang="en-US" sz="1100" dirty="0" err="1"/>
              <a:t>analyse</a:t>
            </a:r>
            <a:r>
              <a:rPr lang="en-US" sz="1100" dirty="0"/>
              <a:t> and evaluate system program needs</a:t>
            </a:r>
            <a:endParaRPr lang="en-HK" sz="1100" dirty="0"/>
          </a:p>
          <a:p>
            <a:r>
              <a:rPr lang="en-US" sz="1100" dirty="0"/>
              <a:t>Understanding the customer’s needs and expectations and managing resources to achieve customer satisfaction, ensuring zero defect project deliverables</a:t>
            </a:r>
            <a:endParaRPr lang="en-HK" sz="1100" dirty="0"/>
          </a:p>
          <a:p>
            <a:r>
              <a:rPr lang="en-US" sz="1100" dirty="0"/>
              <a:t>Conducting quality &amp; security audits and preparing various project teams for external audits/certifications; interacted with pre-sales &amp; sales teams in ensuring that new Request for Proposals (RFP) was properly planned for execution</a:t>
            </a:r>
            <a:endParaRPr lang="en-HK" sz="1100" dirty="0"/>
          </a:p>
          <a:p>
            <a:r>
              <a:rPr lang="en-US" sz="1100" dirty="0"/>
              <a:t>Working closely with third-party vendors &amp; contractors to manage &amp; coordinate projects with the business units and other IT departments, where necessary</a:t>
            </a:r>
            <a:endParaRPr lang="en-HK" sz="1100" dirty="0"/>
          </a:p>
          <a:p>
            <a:r>
              <a:rPr lang="en-US" sz="1100" dirty="0"/>
              <a:t>Provided overall leadership to the entire project team including managing deliverables of other functional team leaders</a:t>
            </a:r>
            <a:endParaRPr lang="en-HK" sz="1100" dirty="0"/>
          </a:p>
        </p:txBody>
      </p:sp>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141889"/>
            <a:ext cx="12191999" cy="546537"/>
          </a:xfrm>
        </p:spPr>
        <p:txBody>
          <a:bodyPr>
            <a:normAutofit fontScale="90000"/>
          </a:bodyPr>
          <a:lstStyle/>
          <a:p>
            <a:pPr algn="ctr"/>
            <a:r>
              <a:rPr lang="en-US" b="1" dirty="0"/>
              <a:t>Key Result Areas</a:t>
            </a:r>
          </a:p>
        </p:txBody>
      </p:sp>
    </p:spTree>
    <p:extLst>
      <p:ext uri="{BB962C8B-B14F-4D97-AF65-F5344CB8AC3E}">
        <p14:creationId xmlns:p14="http://schemas.microsoft.com/office/powerpoint/2010/main" val="380767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E3266B80-AEDF-7C86-8384-A8A16F266B3E}"/>
              </a:ext>
            </a:extLst>
          </p:cNvPr>
          <p:cNvSpPr>
            <a:spLocks noGrp="1"/>
          </p:cNvSpPr>
          <p:nvPr>
            <p:ph sz="half" idx="1"/>
          </p:nvPr>
        </p:nvSpPr>
        <p:spPr>
          <a:xfrm>
            <a:off x="-1" y="415158"/>
            <a:ext cx="12191999" cy="6442842"/>
          </a:xfrm>
        </p:spPr>
        <p:txBody>
          <a:bodyPr>
            <a:noAutofit/>
          </a:bodyPr>
          <a:lstStyle/>
          <a:p>
            <a:pPr marL="0" indent="0">
              <a:buNone/>
            </a:pPr>
            <a:r>
              <a:rPr lang="en-US" sz="1100" b="1" dirty="0"/>
              <a:t>Solution Architecture </a:t>
            </a:r>
            <a:endParaRPr lang="en-HK" sz="1100" dirty="0"/>
          </a:p>
          <a:p>
            <a:r>
              <a:rPr lang="en-GB" sz="1100" spc="-10" dirty="0">
                <a:solidFill>
                  <a:srgbClr val="404040"/>
                </a:solidFill>
                <a:ea typeface="Calibri" panose="020F0502020204030204" pitchFamily="34" charset="0"/>
                <a:cs typeface="Calibri" panose="020F0502020204030204" pitchFamily="34" charset="0"/>
              </a:rPr>
              <a:t>A customer-centric leader with strong analytical, design and problem solving skills</a:t>
            </a:r>
            <a:endParaRPr lang="en-HK" sz="1100" dirty="0">
              <a:ea typeface="Calibri" panose="020F0502020204030204" pitchFamily="34" charset="0"/>
              <a:cs typeface="Times New Roman" panose="02020603050405020304" pitchFamily="18" charset="0"/>
            </a:endParaRPr>
          </a:p>
          <a:p>
            <a:r>
              <a:rPr lang="en-US" sz="1100" dirty="0"/>
              <a:t>Interacting with clients for business gathering, conducting system analysis to propose/</a:t>
            </a:r>
            <a:r>
              <a:rPr lang="en-US" sz="1100" dirty="0" err="1"/>
              <a:t>finalise</a:t>
            </a:r>
            <a:r>
              <a:rPr lang="en-US" sz="1100" dirty="0"/>
              <a:t> Infrastructure &amp; Application design specifications.</a:t>
            </a:r>
          </a:p>
          <a:p>
            <a:r>
              <a:rPr lang="en-US" sz="1100" dirty="0"/>
              <a:t>Further conduct mockup interview with teams to discuss functional &amp; Non-Functional requirement and Security aspects; also help in preparing high level design documents for the project; </a:t>
            </a:r>
          </a:p>
          <a:p>
            <a:r>
              <a:rPr lang="en-US" sz="1100" dirty="0"/>
              <a:t>I contribute teams as SME to the design, development, testing, troubleshooting and debugging during the process phases.</a:t>
            </a:r>
            <a:endParaRPr lang="en-HK" sz="1100" dirty="0"/>
          </a:p>
          <a:p>
            <a:r>
              <a:rPr lang="en-US" sz="1100" dirty="0"/>
              <a:t>Reviewing design documents, code &amp; approving results during for critical functionalities of the projects; identifying &amp; highlighting risks and issues in project followed by appropriate escalation; providing post-implementation, application maintenance and enhancement support to the client with regard to the product / software application</a:t>
            </a:r>
          </a:p>
          <a:p>
            <a:pPr marL="0" indent="0">
              <a:buNone/>
            </a:pPr>
            <a:r>
              <a:rPr lang="en-US" sz="1100" b="1" dirty="0"/>
              <a:t>Production Deployment &amp; Support</a:t>
            </a:r>
            <a:endParaRPr lang="en-HK" sz="1100" dirty="0"/>
          </a:p>
          <a:p>
            <a:r>
              <a:rPr lang="en-US" sz="1100" dirty="0"/>
              <a:t>Managing product release and working in close coordination with Development, QA, BE (Business Experts) to plan post  deployment support</a:t>
            </a:r>
            <a:endParaRPr lang="en-HK" sz="1100" dirty="0"/>
          </a:p>
          <a:p>
            <a:r>
              <a:rPr lang="en-US" sz="1100" dirty="0"/>
              <a:t>Providing post deployment support till successful release; rendering deployment support statistics for reporting bugs, issues &amp; possible precautions; driving project change orders, rollback and error logs for change analysis</a:t>
            </a:r>
            <a:endParaRPr lang="en-HK" sz="1100" dirty="0"/>
          </a:p>
          <a:p>
            <a:r>
              <a:rPr lang="en-US" sz="1100" dirty="0"/>
              <a:t>Ensuring continual improvement to ensure excellence in delivery through metrics-based measurement process &amp; define quality management principles,  &amp; processes</a:t>
            </a:r>
            <a:endParaRPr lang="en-HK" sz="1100" dirty="0"/>
          </a:p>
          <a:p>
            <a:r>
              <a:rPr lang="en-US" sz="1100" dirty="0"/>
              <a:t>Holding review meetings to monitor progress of the project as per schedule / budgets and ensuring timely completion and delivery of the project to the client</a:t>
            </a:r>
            <a:endParaRPr lang="en-HK" sz="1100" dirty="0"/>
          </a:p>
          <a:p>
            <a:r>
              <a:rPr lang="en-US" sz="1100" dirty="0"/>
              <a:t>Nurturing and deepening strong rapport with key stakeholders/partners/vendors for successfully establishing sound business relationships </a:t>
            </a:r>
            <a:endParaRPr lang="en-HK" sz="1100" dirty="0"/>
          </a:p>
          <a:p>
            <a:r>
              <a:rPr lang="en-US" sz="1100" dirty="0"/>
              <a:t>Developing project baselines; monitoring &amp; controlling projects with respect to cost, resource deployment, time over-runs and quality compliance to ensure satisfactory execution/delivery of the same </a:t>
            </a:r>
            <a:endParaRPr lang="en-US" sz="1100" b="1" dirty="0"/>
          </a:p>
          <a:p>
            <a:pPr marL="0" indent="0">
              <a:buNone/>
            </a:pPr>
            <a:r>
              <a:rPr lang="en-US" sz="1100" b="1" dirty="0"/>
              <a:t>Project Execution</a:t>
            </a:r>
            <a:endParaRPr lang="en-HK" sz="1100" dirty="0"/>
          </a:p>
          <a:p>
            <a:r>
              <a:rPr lang="en-US" sz="1100" dirty="0"/>
              <a:t>Manage projects including planning and execution; implementing project plans within preset budgets and deadlines; performed on-site and offsite tasks within a project scoping document, including the design, specification, and integration of software products within various customer environments.</a:t>
            </a:r>
            <a:endParaRPr lang="en-HK" sz="1100" dirty="0"/>
          </a:p>
          <a:p>
            <a:r>
              <a:rPr lang="en-US" sz="1100" dirty="0"/>
              <a:t>Monitoring project progress and outstanding issues; ensuring the quality and timeliness of the deliverables; reporting on the project’s progress</a:t>
            </a:r>
            <a:endParaRPr lang="en-HK" sz="1100" dirty="0"/>
          </a:p>
          <a:p>
            <a:r>
              <a:rPr lang="en-US" sz="1100" dirty="0"/>
              <a:t>Interacting with stakeholders to </a:t>
            </a:r>
            <a:r>
              <a:rPr lang="en-US" sz="1100" dirty="0" err="1"/>
              <a:t>analyse</a:t>
            </a:r>
            <a:r>
              <a:rPr lang="en-US" sz="1100" dirty="0"/>
              <a:t> and evaluate system program needs</a:t>
            </a:r>
            <a:endParaRPr lang="en-HK" sz="1100" dirty="0"/>
          </a:p>
          <a:p>
            <a:r>
              <a:rPr lang="en-US" sz="1100" dirty="0"/>
              <a:t>Understanding the customer’s needs and expectations and managing resources to achieve customer satisfaction, ensuring zero defect project deliverables</a:t>
            </a:r>
            <a:endParaRPr lang="en-HK" sz="1100" dirty="0"/>
          </a:p>
          <a:p>
            <a:r>
              <a:rPr lang="en-US" sz="1100" dirty="0"/>
              <a:t>Conducting quality &amp; security audits and preparing various project teams for external audits/certifications; interacted with pre-sales &amp; sales teams in ensuring that new Request for Proposals (RFP) was properly planned for execution</a:t>
            </a:r>
            <a:endParaRPr lang="en-HK" sz="1100" dirty="0"/>
          </a:p>
          <a:p>
            <a:r>
              <a:rPr lang="en-US" sz="1100" dirty="0"/>
              <a:t>Working closely with third-party vendors &amp; contractors to manage &amp; coordinate projects with the business units and other IT departments, where necessary</a:t>
            </a:r>
            <a:endParaRPr lang="en-HK" sz="1100" dirty="0"/>
          </a:p>
          <a:p>
            <a:r>
              <a:rPr lang="en-US" sz="1100" dirty="0"/>
              <a:t>Provided overall leadership to the entire project team including managing deliverables of other functional team leaders</a:t>
            </a:r>
            <a:endParaRPr lang="en-HK" sz="1100" dirty="0"/>
          </a:p>
        </p:txBody>
      </p:sp>
      <p:sp>
        <p:nvSpPr>
          <p:cNvPr id="13" name="Title 1">
            <a:extLst>
              <a:ext uri="{FF2B5EF4-FFF2-40B4-BE49-F238E27FC236}">
                <a16:creationId xmlns:a16="http://schemas.microsoft.com/office/drawing/2014/main" id="{7434C5CF-5DA9-5B85-3350-9DF8F6351156}"/>
              </a:ext>
            </a:extLst>
          </p:cNvPr>
          <p:cNvSpPr>
            <a:spLocks noGrp="1"/>
          </p:cNvSpPr>
          <p:nvPr>
            <p:ph type="title"/>
          </p:nvPr>
        </p:nvSpPr>
        <p:spPr>
          <a:xfrm>
            <a:off x="0" y="141889"/>
            <a:ext cx="12191999" cy="546537"/>
          </a:xfrm>
        </p:spPr>
        <p:txBody>
          <a:bodyPr>
            <a:normAutofit fontScale="90000"/>
          </a:bodyPr>
          <a:lstStyle/>
          <a:p>
            <a:pPr algn="ctr"/>
            <a:r>
              <a:rPr lang="en-US" b="1" dirty="0"/>
              <a:t>Key Result Areas</a:t>
            </a:r>
          </a:p>
        </p:txBody>
      </p:sp>
    </p:spTree>
    <p:extLst>
      <p:ext uri="{BB962C8B-B14F-4D97-AF65-F5344CB8AC3E}">
        <p14:creationId xmlns:p14="http://schemas.microsoft.com/office/powerpoint/2010/main" val="42108647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bg1"/>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1CC95D-6C1E-7426-F492-820188395530}"/>
              </a:ext>
            </a:extLst>
          </p:cNvPr>
          <p:cNvSpPr txBox="1"/>
          <p:nvPr/>
        </p:nvSpPr>
        <p:spPr>
          <a:xfrm>
            <a:off x="-1" y="431625"/>
            <a:ext cx="12192000" cy="6426375"/>
          </a:xfrm>
          <a:prstGeom prst="rect">
            <a:avLst/>
          </a:prstGeom>
          <a:noFill/>
        </p:spPr>
        <p:txBody>
          <a:bodyPr wrap="square">
            <a:spAutoFit/>
          </a:bodyPr>
          <a:lstStyle/>
          <a:p>
            <a:pPr lvl="0" indent="-342900">
              <a:lnSpc>
                <a:spcPct val="115000"/>
              </a:lnSpc>
              <a:buFont typeface="Wingdings" pitchFamily="2" charset="2"/>
              <a:buChar char=""/>
            </a:pPr>
            <a:r>
              <a:rPr lang="en-US" sz="1050" b="1" i="1" spc="10" dirty="0">
                <a:solidFill>
                  <a:srgbClr val="333B56"/>
                </a:solidFill>
                <a:ea typeface="PMingLiU" panose="02020500000000000000" pitchFamily="18" charset="-120"/>
                <a:cs typeface="Times New Roman" panose="02020603050405020304" pitchFamily="18" charset="0"/>
              </a:rPr>
              <a:t>Storage S3, CLI</a:t>
            </a:r>
            <a:r>
              <a:rPr lang="en-US" sz="1050" b="1" i="1" dirty="0">
                <a:solidFill>
                  <a:srgbClr val="365F91"/>
                </a:solidFill>
                <a:ea typeface="PMingLiU" panose="02020500000000000000" pitchFamily="18" charset="-120"/>
                <a:cs typeface="Times New Roman" panose="02020603050405020304" pitchFamily="18" charset="0"/>
              </a:rPr>
              <a:t> - </a:t>
            </a:r>
            <a:r>
              <a:rPr lang="en-US" sz="1050" spc="35" dirty="0">
                <a:solidFill>
                  <a:srgbClr val="333B56"/>
                </a:solidFill>
                <a:ea typeface="Times New Roman" panose="02020603050405020304" pitchFamily="18" charset="0"/>
              </a:rPr>
              <a:t>Cloud Computing on AWS</a:t>
            </a:r>
            <a:endParaRPr lang="en-HK" sz="1050" dirty="0">
              <a:ea typeface="Times New Roman" panose="02020603050405020304" pitchFamily="18" charset="0"/>
            </a:endParaRPr>
          </a:p>
          <a:p>
            <a:r>
              <a:rPr lang="en-US" sz="1050" b="1" spc="35" dirty="0">
                <a:solidFill>
                  <a:srgbClr val="333B56"/>
                </a:solidFill>
                <a:ea typeface="Times New Roman" panose="02020603050405020304" pitchFamily="18" charset="0"/>
              </a:rPr>
              <a:t>On Premises File Storage to AWS S3</a:t>
            </a:r>
            <a:r>
              <a:rPr lang="en-US" sz="1050" spc="35" dirty="0">
                <a:solidFill>
                  <a:srgbClr val="333B56"/>
                </a:solidFill>
                <a:ea typeface="Times New Roman" panose="02020603050405020304" pitchFamily="18" charset="0"/>
              </a:rPr>
              <a:t> </a:t>
            </a:r>
            <a:endParaRPr lang="en-HK" sz="1050" dirty="0">
              <a:ea typeface="Times New Roman" panose="02020603050405020304" pitchFamily="18" charset="0"/>
            </a:endParaRPr>
          </a:p>
          <a:p>
            <a:r>
              <a:rPr lang="en-US" sz="1050" spc="35" dirty="0">
                <a:solidFill>
                  <a:srgbClr val="333B56"/>
                </a:solidFill>
                <a:ea typeface="Times New Roman" panose="02020603050405020304" pitchFamily="18" charset="0"/>
              </a:rPr>
              <a:t>This design document provides the details of file upload Migration from WOS files storage to AWS S3 bucket logic. In-addition, This enhancement provides the capability to upload the image/document/video and store the files in AWS S3 Bucket instead of local drive.</a:t>
            </a:r>
            <a:endParaRPr lang="en-HK" sz="1050" dirty="0">
              <a:ea typeface="Times New Roman" panose="02020603050405020304" pitchFamily="18" charset="0"/>
            </a:endParaRPr>
          </a:p>
          <a:p>
            <a:r>
              <a:rPr lang="en-US" sz="1050" b="1" spc="35" dirty="0">
                <a:solidFill>
                  <a:srgbClr val="333B56"/>
                </a:solidFill>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a typeface="Times New Roman" panose="02020603050405020304" pitchFamily="18" charset="0"/>
              </a:rPr>
              <a:t>S3, AWS SDK (Java), </a:t>
            </a:r>
            <a:r>
              <a:rPr lang="en-US" sz="1050" spc="35" dirty="0" err="1">
                <a:solidFill>
                  <a:srgbClr val="333B56"/>
                </a:solidFill>
                <a:ea typeface="Times New Roman" panose="02020603050405020304" pitchFamily="18" charset="0"/>
              </a:rPr>
              <a:t>awscli</a:t>
            </a:r>
            <a:endParaRPr lang="en-US" sz="1050" spc="35" dirty="0">
              <a:solidFill>
                <a:srgbClr val="333B56"/>
              </a:solidFill>
              <a:ea typeface="Times New Roman" panose="02020603050405020304" pitchFamily="18" charset="0"/>
            </a:endParaRPr>
          </a:p>
          <a:p>
            <a:endParaRPr lang="en-US" sz="1050" b="1" i="1" spc="10" dirty="0">
              <a:solidFill>
                <a:srgbClr val="333B56"/>
              </a:solidFill>
              <a:effectLst/>
              <a:ea typeface="PMingLiU" panose="02020500000000000000" pitchFamily="18" charset="-120"/>
              <a:cs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CloudFormation | AWS CLI - </a:t>
            </a:r>
            <a:r>
              <a:rPr lang="en-HK" sz="1050" b="1" i="1" dirty="0">
                <a:solidFill>
                  <a:srgbClr val="365F91"/>
                </a:solidFill>
                <a:ea typeface="PMingLiU" panose="02020500000000000000" pitchFamily="18" charset="-120"/>
                <a:cs typeface="Times New Roman" panose="02020603050405020304" pitchFamily="18" charset="0"/>
              </a:rPr>
              <a:t> </a:t>
            </a:r>
            <a:r>
              <a:rPr lang="en-US" sz="1050" spc="35" dirty="0">
                <a:solidFill>
                  <a:srgbClr val="333B56"/>
                </a:solidFill>
                <a:effectLst/>
                <a:ea typeface="Times New Roman" panose="02020603050405020304" pitchFamily="18" charset="0"/>
              </a:rPr>
              <a:t>DevOps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Create web server instance in an AZ, Create Target Group, Create Load balancer</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Cloud Formation Template, AWS CLI</a:t>
            </a:r>
            <a:r>
              <a:rPr lang="en-US" sz="1050" b="1" dirty="0">
                <a:solidFill>
                  <a:srgbClr val="404040"/>
                </a:solidFill>
                <a:effectLst/>
                <a:ea typeface="Calibri" panose="020F0502020204030204" pitchFamily="34" charset="0"/>
                <a:cs typeface="Tahoma" panose="020B0604030504040204" pitchFamily="34" charset="0"/>
              </a:rPr>
              <a:t> </a:t>
            </a:r>
          </a:p>
          <a:p>
            <a:endParaRPr lang="en-HK" sz="1050" dirty="0">
              <a:effectLst/>
              <a:ea typeface="Calibri" panose="020F0502020204030204" pitchFamily="34" charset="0"/>
              <a:cs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Moving &amp; Deploying a Web App to AWS </a:t>
            </a:r>
            <a:r>
              <a:rPr lang="en-US" sz="1050" b="1" i="1" spc="10" dirty="0" err="1">
                <a:solidFill>
                  <a:srgbClr val="333B56"/>
                </a:solidFill>
                <a:effectLst/>
                <a:ea typeface="PMingLiU" panose="02020500000000000000" pitchFamily="18" charset="-120"/>
                <a:cs typeface="Times New Roman" panose="02020603050405020304" pitchFamily="18" charset="0"/>
              </a:rPr>
              <a:t>Fargate</a:t>
            </a:r>
            <a:r>
              <a:rPr lang="en-US" sz="1050" b="1" i="1" spc="10" dirty="0">
                <a:solidFill>
                  <a:srgbClr val="333B56"/>
                </a:solidFill>
                <a:effectLst/>
                <a:ea typeface="PMingLiU" panose="02020500000000000000" pitchFamily="18" charset="-120"/>
                <a:cs typeface="Times New Roman" panose="02020603050405020304" pitchFamily="18" charset="0"/>
              </a:rPr>
              <a:t> -</a:t>
            </a:r>
            <a:r>
              <a:rPr lang="en-US" sz="1050" spc="35" dirty="0">
                <a:solidFill>
                  <a:srgbClr val="333B56"/>
                </a:solidFill>
                <a:effectLst/>
                <a:ea typeface="Times New Roman" panose="02020603050405020304" pitchFamily="18" charset="0"/>
              </a:rPr>
              <a:t>- Containers &amp; Microservices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In the last decades, small and large enterprises have invested heavily in developing bespoke applications. Since these applications have been built and enhanced over a period of time, they are complex and any form of re-engineering to convert it to smaller, modular and independently hosted services is difficult. Managed Container Services from cloud providers allows predictable and reproducible packaging of such apps. This project moved &amp; deployed a classical web app to AWS ECS containers.</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Docker, ECS, Load Balancer, Apache Tomcat</a:t>
            </a:r>
            <a:r>
              <a:rPr lang="en-US" sz="1050" b="1" dirty="0">
                <a:solidFill>
                  <a:srgbClr val="404040"/>
                </a:solidFill>
                <a:effectLst/>
                <a:ea typeface="Calibri" panose="020F0502020204030204" pitchFamily="34" charset="0"/>
                <a:cs typeface="Tahoma" panose="020B0604030504040204" pitchFamily="34" charset="0"/>
              </a:rPr>
              <a:t> </a:t>
            </a:r>
          </a:p>
          <a:p>
            <a:endParaRPr lang="en-HK" sz="1050" dirty="0">
              <a:effectLst/>
              <a:ea typeface="Calibri" panose="020F0502020204030204" pitchFamily="34" charset="0"/>
              <a:cs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Building an Automated Business Process using Managed Services on a Public Cloud - </a:t>
            </a:r>
            <a:r>
              <a:rPr lang="en-US" sz="1050" spc="35" dirty="0">
                <a:solidFill>
                  <a:srgbClr val="333B56"/>
                </a:solidFill>
                <a:effectLst/>
                <a:ea typeface="Times New Roman" panose="02020603050405020304" pitchFamily="18" charset="0"/>
              </a:rPr>
              <a:t>Managed Services on AWS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In the connected world, it is imperative that the organizations be interlinked with the customers and vendors. This process has been very sluggish, manual, batch-based and prone to failures. Such Integration design has lead to impaired decision making and delays in the detection of fraudulent actions. This project created an automated, event-based real-time process using managed cloud services that do not have these limitations. Services &amp; Concepts - VPC, IAM, EC2, Athena, SQL, Programming etc.</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Athena, Dynamo DB, S3, SNS</a:t>
            </a:r>
          </a:p>
          <a:p>
            <a:endParaRPr lang="en-HK" sz="1050" dirty="0">
              <a:effectLst/>
              <a:ea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Cassandra Setup | Master-less arch concepts - </a:t>
            </a:r>
            <a:r>
              <a:rPr lang="en-US" sz="1050" spc="35" dirty="0">
                <a:solidFill>
                  <a:srgbClr val="333B56"/>
                </a:solidFill>
                <a:effectLst/>
                <a:ea typeface="Times New Roman" panose="02020603050405020304" pitchFamily="18" charset="0"/>
              </a:rPr>
              <a:t>Big Data Management &amp; Analytics on Cloud</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Install multi-node Cassandra cluster, induce failure, create a key space / table and access from the client.</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Cassandra, Bigdata</a:t>
            </a:r>
          </a:p>
          <a:p>
            <a:endParaRPr lang="en-HK" sz="1050" dirty="0">
              <a:effectLst/>
              <a:ea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Cloud based file share and sync solution</a:t>
            </a:r>
            <a:r>
              <a:rPr lang="en-US" sz="1050" b="1" i="1" dirty="0">
                <a:solidFill>
                  <a:srgbClr val="365F91"/>
                </a:solidFill>
                <a:effectLst/>
                <a:ea typeface="PMingLiU" panose="02020500000000000000" pitchFamily="18" charset="-120"/>
                <a:cs typeface="Times New Roman" panose="02020603050405020304" pitchFamily="18" charset="0"/>
              </a:rPr>
              <a:t> - </a:t>
            </a:r>
            <a:r>
              <a:rPr lang="en-US" sz="1050" spc="35" dirty="0">
                <a:solidFill>
                  <a:srgbClr val="333B56"/>
                </a:solidFill>
                <a:effectLst/>
                <a:ea typeface="Times New Roman" panose="02020603050405020304" pitchFamily="18" charset="0"/>
              </a:rPr>
              <a:t>Cloud Computing on AWS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Implemented a cloud-based scalable and secure file share and sync solution using AWS services. The solution can be easily scaled up to run in your data center or on a public cloud, with its servers, storage etc. completely managed and controlled by your IT team in accordance with a company’s governance and security requirements.</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EC2, S3, RDS, ELB</a:t>
            </a:r>
          </a:p>
          <a:p>
            <a:endParaRPr lang="en-HK" sz="1050" b="1" i="1" dirty="0">
              <a:solidFill>
                <a:srgbClr val="365F91"/>
              </a:solidFill>
              <a:effectLst/>
              <a:ea typeface="PMingLiU" panose="02020500000000000000" pitchFamily="18" charset="-120"/>
              <a:cs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Storage | Volumes, S3, CLI</a:t>
            </a:r>
            <a:r>
              <a:rPr lang="en-US" sz="1050" b="1" i="1" dirty="0">
                <a:solidFill>
                  <a:srgbClr val="365F91"/>
                </a:solidFill>
                <a:effectLst/>
                <a:ea typeface="PMingLiU" panose="02020500000000000000" pitchFamily="18" charset="-120"/>
                <a:cs typeface="Times New Roman" panose="02020603050405020304" pitchFamily="18" charset="0"/>
              </a:rPr>
              <a:t> - </a:t>
            </a:r>
            <a:r>
              <a:rPr lang="en-US" sz="1050" spc="35" dirty="0">
                <a:solidFill>
                  <a:srgbClr val="333B56"/>
                </a:solidFill>
                <a:effectLst/>
                <a:ea typeface="Times New Roman" panose="02020603050405020304" pitchFamily="18" charset="0"/>
              </a:rPr>
              <a:t>Cloud Computing on AWS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Add volumes to EC2 instance, migrate data from one volume to the other, write a CLI to upload documents to S3 from local machine.</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EC2, Volumes, S3</a:t>
            </a:r>
          </a:p>
          <a:p>
            <a:endParaRPr lang="en-HK" sz="1050" dirty="0">
              <a:effectLst/>
              <a:ea typeface="Times New Roman" panose="02020603050405020304" pitchFamily="18" charset="0"/>
            </a:endParaRPr>
          </a:p>
          <a:p>
            <a:pPr lvl="0" indent="-342900">
              <a:lnSpc>
                <a:spcPct val="115000"/>
              </a:lnSpc>
              <a:buFont typeface="Wingdings" pitchFamily="2" charset="2"/>
              <a:buChar char=""/>
            </a:pPr>
            <a:r>
              <a:rPr lang="en-US" sz="1050" b="1" i="1" spc="10" dirty="0">
                <a:solidFill>
                  <a:srgbClr val="333B56"/>
                </a:solidFill>
                <a:effectLst/>
                <a:ea typeface="PMingLiU" panose="02020500000000000000" pitchFamily="18" charset="-120"/>
                <a:cs typeface="Times New Roman" panose="02020603050405020304" pitchFamily="18" charset="0"/>
              </a:rPr>
              <a:t>EC2 | Multi AZ Deployment | Load Balancing</a:t>
            </a:r>
            <a:r>
              <a:rPr lang="en-US" sz="1050" b="1" i="1" dirty="0">
                <a:solidFill>
                  <a:srgbClr val="365F91"/>
                </a:solidFill>
                <a:effectLst/>
                <a:ea typeface="PMingLiU" panose="02020500000000000000" pitchFamily="18" charset="-120"/>
                <a:cs typeface="Times New Roman" panose="02020603050405020304" pitchFamily="18" charset="0"/>
              </a:rPr>
              <a:t> </a:t>
            </a:r>
            <a:r>
              <a:rPr lang="en-US" sz="1050" b="1" spc="35" dirty="0">
                <a:solidFill>
                  <a:srgbClr val="333B56"/>
                </a:solidFill>
                <a:effectLst/>
                <a:ea typeface="Times New Roman" panose="02020603050405020304" pitchFamily="18" charset="0"/>
              </a:rPr>
              <a:t>- </a:t>
            </a:r>
            <a:r>
              <a:rPr lang="en-US" sz="1050" spc="35" dirty="0">
                <a:solidFill>
                  <a:srgbClr val="333B56"/>
                </a:solidFill>
                <a:effectLst/>
                <a:ea typeface="Times New Roman" panose="02020603050405020304" pitchFamily="18" charset="0"/>
              </a:rPr>
              <a:t>Cloud Computing on AWS</a:t>
            </a:r>
            <a:endParaRPr lang="en-HK" sz="1050" dirty="0">
              <a:effectLst/>
              <a:ea typeface="Times New Roman" panose="02020603050405020304" pitchFamily="18" charset="0"/>
            </a:endParaRPr>
          </a:p>
          <a:p>
            <a:r>
              <a:rPr lang="en-US" sz="1050" spc="35" dirty="0">
                <a:solidFill>
                  <a:srgbClr val="333B56"/>
                </a:solidFill>
                <a:effectLst/>
                <a:ea typeface="Times New Roman" panose="02020603050405020304" pitchFamily="18" charset="0"/>
              </a:rPr>
              <a:t>Deploy multiple EC2 instances in different AZs and experiment with load balancing, target groups and understand the impact of instance failure</a:t>
            </a:r>
            <a:endParaRPr lang="en-HK" sz="1050" dirty="0">
              <a:effectLst/>
              <a:ea typeface="Times New Roman" panose="02020603050405020304" pitchFamily="18" charset="0"/>
            </a:endParaRPr>
          </a:p>
          <a:p>
            <a:r>
              <a:rPr lang="en-US" sz="1050" b="1" spc="35" dirty="0">
                <a:solidFill>
                  <a:srgbClr val="333B56"/>
                </a:solidFill>
                <a:effectLst/>
                <a:ea typeface="Times New Roman" panose="02020603050405020304" pitchFamily="18" charset="0"/>
              </a:rPr>
              <a:t>Skills and Tools</a:t>
            </a:r>
            <a:r>
              <a:rPr lang="en-HK" sz="1050" b="1" dirty="0">
                <a:ea typeface="Times New Roman" panose="02020603050405020304" pitchFamily="18" charset="0"/>
              </a:rPr>
              <a:t> - </a:t>
            </a:r>
            <a:r>
              <a:rPr lang="en-US" sz="1050" spc="35" dirty="0">
                <a:solidFill>
                  <a:srgbClr val="333B56"/>
                </a:solidFill>
                <a:effectLst/>
                <a:ea typeface="Times New Roman" panose="02020603050405020304" pitchFamily="18" charset="0"/>
              </a:rPr>
              <a:t>Amazon EC2, Load Balancer</a:t>
            </a:r>
            <a:endParaRPr lang="en-HK" sz="1050" dirty="0">
              <a:effectLst/>
              <a:ea typeface="Times New Roman" panose="02020603050405020304" pitchFamily="18" charset="0"/>
            </a:endParaRPr>
          </a:p>
        </p:txBody>
      </p:sp>
      <p:sp>
        <p:nvSpPr>
          <p:cNvPr id="7" name="Title 1">
            <a:extLst>
              <a:ext uri="{FF2B5EF4-FFF2-40B4-BE49-F238E27FC236}">
                <a16:creationId xmlns:a16="http://schemas.microsoft.com/office/drawing/2014/main" id="{279039EF-4887-C6E9-CCEF-291849355EE0}"/>
              </a:ext>
            </a:extLst>
          </p:cNvPr>
          <p:cNvSpPr>
            <a:spLocks noGrp="1"/>
          </p:cNvSpPr>
          <p:nvPr>
            <p:ph type="title"/>
          </p:nvPr>
        </p:nvSpPr>
        <p:spPr>
          <a:xfrm>
            <a:off x="-1" y="92598"/>
            <a:ext cx="12191999" cy="431625"/>
          </a:xfrm>
        </p:spPr>
        <p:txBody>
          <a:bodyPr>
            <a:normAutofit fontScale="90000"/>
          </a:bodyPr>
          <a:lstStyle/>
          <a:p>
            <a:pPr algn="ctr"/>
            <a:r>
              <a:rPr lang="en-US" dirty="0"/>
              <a:t>Cloud Projects &amp; POCs</a:t>
            </a:r>
          </a:p>
        </p:txBody>
      </p:sp>
    </p:spTree>
    <p:extLst>
      <p:ext uri="{BB962C8B-B14F-4D97-AF65-F5344CB8AC3E}">
        <p14:creationId xmlns:p14="http://schemas.microsoft.com/office/powerpoint/2010/main" val="768319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imeline&#10;&#10;Description automatically generated">
            <a:extLst>
              <a:ext uri="{FF2B5EF4-FFF2-40B4-BE49-F238E27FC236}">
                <a16:creationId xmlns:a16="http://schemas.microsoft.com/office/drawing/2014/main" id="{CF93F3D1-27E5-E401-AEAF-83C545813DFD}"/>
              </a:ext>
            </a:extLst>
          </p:cNvPr>
          <p:cNvPicPr>
            <a:picLocks noGrp="1" noChangeAspect="1"/>
          </p:cNvPicPr>
          <p:nvPr>
            <p:ph sz="half" idx="2"/>
          </p:nvPr>
        </p:nvPicPr>
        <p:blipFill>
          <a:blip r:embed="rId2"/>
          <a:stretch>
            <a:fillRect/>
          </a:stretch>
        </p:blipFill>
        <p:spPr>
          <a:xfrm>
            <a:off x="0" y="543982"/>
            <a:ext cx="4043159" cy="2484226"/>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1" name="Picture 10" descr="Diagram&#10;&#10;Description automatically generated">
            <a:extLst>
              <a:ext uri="{FF2B5EF4-FFF2-40B4-BE49-F238E27FC236}">
                <a16:creationId xmlns:a16="http://schemas.microsoft.com/office/drawing/2014/main" id="{6EAE3B70-8DF7-AE5A-11FF-FB24D6869DC9}"/>
              </a:ext>
            </a:extLst>
          </p:cNvPr>
          <p:cNvPicPr>
            <a:picLocks noChangeAspect="1"/>
          </p:cNvPicPr>
          <p:nvPr/>
        </p:nvPicPr>
        <p:blipFill>
          <a:blip r:embed="rId3"/>
          <a:stretch>
            <a:fillRect/>
          </a:stretch>
        </p:blipFill>
        <p:spPr>
          <a:xfrm>
            <a:off x="4109545" y="543982"/>
            <a:ext cx="4571317" cy="6314018"/>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2" name="Picture 11" descr="Diagram&#10;&#10;Description automatically generated">
            <a:extLst>
              <a:ext uri="{FF2B5EF4-FFF2-40B4-BE49-F238E27FC236}">
                <a16:creationId xmlns:a16="http://schemas.microsoft.com/office/drawing/2014/main" id="{89DBF00C-95F5-8998-5A68-C5550705EBF0}"/>
              </a:ext>
            </a:extLst>
          </p:cNvPr>
          <p:cNvPicPr>
            <a:picLocks noChangeAspect="1"/>
          </p:cNvPicPr>
          <p:nvPr/>
        </p:nvPicPr>
        <p:blipFill>
          <a:blip r:embed="rId4"/>
          <a:stretch>
            <a:fillRect/>
          </a:stretch>
        </p:blipFill>
        <p:spPr>
          <a:xfrm>
            <a:off x="66386" y="3121534"/>
            <a:ext cx="3976773" cy="3736466"/>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14" name="Picture 13" descr="Graphical user interface, diagram, application&#10;&#10;Description automatically generated">
            <a:extLst>
              <a:ext uri="{FF2B5EF4-FFF2-40B4-BE49-F238E27FC236}">
                <a16:creationId xmlns:a16="http://schemas.microsoft.com/office/drawing/2014/main" id="{3B890594-306F-47E4-9F80-770136C14E9E}"/>
              </a:ext>
            </a:extLst>
          </p:cNvPr>
          <p:cNvPicPr>
            <a:picLocks noChangeAspect="1"/>
          </p:cNvPicPr>
          <p:nvPr/>
        </p:nvPicPr>
        <p:blipFill>
          <a:blip r:embed="rId5"/>
          <a:stretch>
            <a:fillRect/>
          </a:stretch>
        </p:blipFill>
        <p:spPr>
          <a:xfrm>
            <a:off x="8680862" y="543982"/>
            <a:ext cx="3511138" cy="6314018"/>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
        <p:nvSpPr>
          <p:cNvPr id="15" name="Title 1">
            <a:extLst>
              <a:ext uri="{FF2B5EF4-FFF2-40B4-BE49-F238E27FC236}">
                <a16:creationId xmlns:a16="http://schemas.microsoft.com/office/drawing/2014/main" id="{06DDCC15-7ACB-CF69-1DE0-FF0F8A5D4873}"/>
              </a:ext>
            </a:extLst>
          </p:cNvPr>
          <p:cNvSpPr>
            <a:spLocks noGrp="1"/>
          </p:cNvSpPr>
          <p:nvPr>
            <p:ph type="title"/>
          </p:nvPr>
        </p:nvSpPr>
        <p:spPr>
          <a:xfrm>
            <a:off x="1" y="46292"/>
            <a:ext cx="12191999" cy="431625"/>
          </a:xfrm>
        </p:spPr>
        <p:txBody>
          <a:bodyPr>
            <a:normAutofit fontScale="90000"/>
          </a:bodyPr>
          <a:lstStyle/>
          <a:p>
            <a:pPr algn="ctr"/>
            <a:r>
              <a:rPr lang="en-US" dirty="0"/>
              <a:t>Architecture Designs</a:t>
            </a:r>
          </a:p>
        </p:txBody>
      </p:sp>
    </p:spTree>
    <p:extLst>
      <p:ext uri="{BB962C8B-B14F-4D97-AF65-F5344CB8AC3E}">
        <p14:creationId xmlns:p14="http://schemas.microsoft.com/office/powerpoint/2010/main" val="3776415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C85D5DB-6677-092A-3990-E83B3183BC7F}"/>
              </a:ext>
            </a:extLst>
          </p:cNvPr>
          <p:cNvGraphicFramePr>
            <a:graphicFrameLocks noGrp="1"/>
          </p:cNvGraphicFramePr>
          <p:nvPr>
            <p:extLst>
              <p:ext uri="{D42A27DB-BD31-4B8C-83A1-F6EECF244321}">
                <p14:modId xmlns:p14="http://schemas.microsoft.com/office/powerpoint/2010/main" val="2145170081"/>
              </p:ext>
            </p:extLst>
          </p:nvPr>
        </p:nvGraphicFramePr>
        <p:xfrm>
          <a:off x="-1" y="810228"/>
          <a:ext cx="12155528" cy="6047772"/>
        </p:xfrm>
        <a:graphic>
          <a:graphicData uri="http://schemas.openxmlformats.org/drawingml/2006/table">
            <a:tbl>
              <a:tblPr firstRow="1" bandRow="1">
                <a:tableStyleId>{5C22544A-7EE6-4342-B048-85BDC9FD1C3A}</a:tableStyleId>
              </a:tblPr>
              <a:tblGrid>
                <a:gridCol w="6077764">
                  <a:extLst>
                    <a:ext uri="{9D8B030D-6E8A-4147-A177-3AD203B41FA5}">
                      <a16:colId xmlns:a16="http://schemas.microsoft.com/office/drawing/2014/main" val="4155277888"/>
                    </a:ext>
                  </a:extLst>
                </a:gridCol>
                <a:gridCol w="6077764">
                  <a:extLst>
                    <a:ext uri="{9D8B030D-6E8A-4147-A177-3AD203B41FA5}">
                      <a16:colId xmlns:a16="http://schemas.microsoft.com/office/drawing/2014/main" val="81303088"/>
                    </a:ext>
                  </a:extLst>
                </a:gridCol>
              </a:tblGrid>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DevOps CI/CD | Code Pipeline</a:t>
                      </a:r>
                      <a:endParaRPr lang="en-HK" sz="1600" b="1" kern="1200" dirty="0">
                        <a:solidFill>
                          <a:schemeClr val="lt1"/>
                        </a:solidFill>
                        <a:effectLst/>
                        <a:latin typeface="+mn-lt"/>
                        <a:ea typeface="+mn-ea"/>
                        <a:cs typeface="+mn-cs"/>
                      </a:endParaRPr>
                    </a:p>
                  </a:txBody>
                  <a:tcPr/>
                </a:tc>
                <a:tc>
                  <a:txBody>
                    <a:bodyPr/>
                    <a:lstStyle/>
                    <a:p>
                      <a:r>
                        <a:rPr lang="en-US" sz="1600" b="1" kern="1200" dirty="0">
                          <a:solidFill>
                            <a:schemeClr val="lt1"/>
                          </a:solidFill>
                          <a:effectLst/>
                          <a:latin typeface="+mn-lt"/>
                          <a:ea typeface="+mn-ea"/>
                          <a:cs typeface="+mn-cs"/>
                        </a:rPr>
                        <a:t>Automation - AWS</a:t>
                      </a:r>
                      <a:r>
                        <a:rPr lang="en-HK" sz="1600" b="1" kern="1200" dirty="0">
                          <a:solidFill>
                            <a:schemeClr val="lt1"/>
                          </a:solidFill>
                          <a:effectLst/>
                          <a:latin typeface="+mn-lt"/>
                          <a:ea typeface="+mn-ea"/>
                          <a:cs typeface="+mn-cs"/>
                        </a:rPr>
                        <a:t> </a:t>
                      </a:r>
                      <a:r>
                        <a:rPr lang="en-US" sz="1600" b="1" kern="1200" dirty="0">
                          <a:solidFill>
                            <a:schemeClr val="lt1"/>
                          </a:solidFill>
                          <a:effectLst/>
                          <a:latin typeface="+mn-lt"/>
                          <a:ea typeface="+mn-ea"/>
                          <a:cs typeface="+mn-cs"/>
                        </a:rPr>
                        <a:t>CloudFormation; AWS CLI</a:t>
                      </a:r>
                      <a:r>
                        <a:rPr lang="en-HK" sz="1600" dirty="0">
                          <a:effectLst/>
                        </a:rPr>
                        <a:t> </a:t>
                      </a:r>
                      <a:endParaRPr lang="en-US" sz="1600" dirty="0"/>
                    </a:p>
                  </a:txBody>
                  <a:tcPr/>
                </a:tc>
                <a:extLst>
                  <a:ext uri="{0D108BD9-81ED-4DB2-BD59-A6C34878D82A}">
                    <a16:rowId xmlns:a16="http://schemas.microsoft.com/office/drawing/2014/main" val="965621081"/>
                  </a:ext>
                </a:extLst>
              </a:tr>
              <a:tr h="3023886">
                <a:tc>
                  <a:txBody>
                    <a:bodyPr/>
                    <a:lstStyle/>
                    <a:p>
                      <a:r>
                        <a:rPr lang="en-US" sz="1600" kern="1200" dirty="0">
                          <a:solidFill>
                            <a:schemeClr val="dk1"/>
                          </a:solidFill>
                          <a:effectLst/>
                          <a:latin typeface="+mn-lt"/>
                          <a:ea typeface="+mn-ea"/>
                          <a:cs typeface="+mn-cs"/>
                        </a:rPr>
                        <a:t>Container and Microservices</a:t>
                      </a:r>
                      <a:endParaRPr lang="en-HK" sz="1600" kern="1200" dirty="0">
                        <a:solidFill>
                          <a:schemeClr val="dk1"/>
                        </a:solidFill>
                        <a:effectLst/>
                        <a:latin typeface="+mn-lt"/>
                        <a:ea typeface="+mn-ea"/>
                        <a:cs typeface="+mn-cs"/>
                      </a:endParaRPr>
                    </a:p>
                    <a:p>
                      <a:r>
                        <a:rPr lang="en-US" sz="1600" b="1" kern="1200" dirty="0">
                          <a:solidFill>
                            <a:schemeClr val="dk1"/>
                          </a:solidFill>
                          <a:effectLst/>
                          <a:latin typeface="+mn-lt"/>
                          <a:ea typeface="+mn-ea"/>
                          <a:cs typeface="+mn-cs"/>
                        </a:rPr>
                        <a:t>Docker | Images, containers, scripts</a:t>
                      </a:r>
                      <a:r>
                        <a:rPr lang="en-HK" sz="1600" dirty="0">
                          <a:effectLst/>
                        </a:rPr>
                        <a:t> </a:t>
                      </a:r>
                      <a:endParaRPr lang="en-HK" sz="1600" kern="1200" dirty="0">
                        <a:solidFill>
                          <a:schemeClr val="dk1"/>
                        </a:solidFill>
                        <a:effectLst/>
                        <a:latin typeface="+mn-lt"/>
                        <a:ea typeface="+mn-ea"/>
                        <a:cs typeface="+mn-cs"/>
                      </a:endParaRPr>
                    </a:p>
                  </a:txBody>
                  <a:tcPr/>
                </a:tc>
                <a:tc>
                  <a:txBody>
                    <a:bodyPr/>
                    <a:lstStyle/>
                    <a:p>
                      <a:r>
                        <a:rPr lang="en-US" sz="1600" b="1" kern="1200" dirty="0">
                          <a:solidFill>
                            <a:schemeClr val="dk1"/>
                          </a:solidFill>
                          <a:effectLst/>
                          <a:latin typeface="+mn-lt"/>
                          <a:ea typeface="+mn-ea"/>
                          <a:cs typeface="+mn-cs"/>
                        </a:rPr>
                        <a:t>Deploying a web application to ECS </a:t>
                      </a:r>
                      <a:endParaRPr lang="en-HK" sz="1600" kern="1200" dirty="0">
                        <a:solidFill>
                          <a:schemeClr val="dk1"/>
                        </a:solidFill>
                        <a:effectLst/>
                        <a:latin typeface="+mn-lt"/>
                        <a:ea typeface="+mn-ea"/>
                        <a:cs typeface="+mn-cs"/>
                      </a:endParaRPr>
                    </a:p>
                  </a:txBody>
                  <a:tcPr/>
                </a:tc>
                <a:extLst>
                  <a:ext uri="{0D108BD9-81ED-4DB2-BD59-A6C34878D82A}">
                    <a16:rowId xmlns:a16="http://schemas.microsoft.com/office/drawing/2014/main" val="3949949770"/>
                  </a:ext>
                </a:extLst>
              </a:tr>
            </a:tbl>
          </a:graphicData>
        </a:graphic>
      </p:graphicFrame>
      <p:sp>
        <p:nvSpPr>
          <p:cNvPr id="15" name="Title 1">
            <a:extLst>
              <a:ext uri="{FF2B5EF4-FFF2-40B4-BE49-F238E27FC236}">
                <a16:creationId xmlns:a16="http://schemas.microsoft.com/office/drawing/2014/main" id="{482F9680-438B-1914-3785-397DB9C568D1}"/>
              </a:ext>
            </a:extLst>
          </p:cNvPr>
          <p:cNvSpPr>
            <a:spLocks noGrp="1"/>
          </p:cNvSpPr>
          <p:nvPr>
            <p:ph type="title"/>
          </p:nvPr>
        </p:nvSpPr>
        <p:spPr>
          <a:xfrm>
            <a:off x="11414" y="116410"/>
            <a:ext cx="12191999" cy="431625"/>
          </a:xfrm>
        </p:spPr>
        <p:txBody>
          <a:bodyPr>
            <a:normAutofit fontScale="90000"/>
          </a:bodyPr>
          <a:lstStyle/>
          <a:p>
            <a:pPr algn="ctr"/>
            <a:r>
              <a:rPr lang="en-US" dirty="0"/>
              <a:t>Architecture Designs</a:t>
            </a:r>
          </a:p>
        </p:txBody>
      </p:sp>
      <p:pic>
        <p:nvPicPr>
          <p:cNvPr id="19" name="Picture 18">
            <a:extLst>
              <a:ext uri="{FF2B5EF4-FFF2-40B4-BE49-F238E27FC236}">
                <a16:creationId xmlns:a16="http://schemas.microsoft.com/office/drawing/2014/main" id="{8E73A95E-9973-4A49-FD67-D4FA7896F635}"/>
              </a:ext>
            </a:extLst>
          </p:cNvPr>
          <p:cNvPicPr>
            <a:picLocks noChangeAspect="1"/>
          </p:cNvPicPr>
          <p:nvPr/>
        </p:nvPicPr>
        <p:blipFill>
          <a:blip r:embed="rId2"/>
          <a:stretch>
            <a:fillRect/>
          </a:stretch>
        </p:blipFill>
        <p:spPr>
          <a:xfrm>
            <a:off x="1045875" y="1195314"/>
            <a:ext cx="3992781"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0" name="Picture 19">
            <a:extLst>
              <a:ext uri="{FF2B5EF4-FFF2-40B4-BE49-F238E27FC236}">
                <a16:creationId xmlns:a16="http://schemas.microsoft.com/office/drawing/2014/main" id="{2EC64C50-862A-6A58-D2AE-4FA26988C071}"/>
              </a:ext>
            </a:extLst>
          </p:cNvPr>
          <p:cNvPicPr>
            <a:picLocks noChangeAspect="1"/>
          </p:cNvPicPr>
          <p:nvPr/>
        </p:nvPicPr>
        <p:blipFill>
          <a:blip r:embed="rId3"/>
          <a:stretch>
            <a:fillRect/>
          </a:stretch>
        </p:blipFill>
        <p:spPr>
          <a:xfrm>
            <a:off x="7153346" y="1195314"/>
            <a:ext cx="3992781"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1" name="Picture 20">
            <a:extLst>
              <a:ext uri="{FF2B5EF4-FFF2-40B4-BE49-F238E27FC236}">
                <a16:creationId xmlns:a16="http://schemas.microsoft.com/office/drawing/2014/main" id="{AECCCA8C-0140-955E-08BD-006AD286F046}"/>
              </a:ext>
            </a:extLst>
          </p:cNvPr>
          <p:cNvPicPr>
            <a:picLocks noChangeAspect="1"/>
          </p:cNvPicPr>
          <p:nvPr/>
        </p:nvPicPr>
        <p:blipFill>
          <a:blip r:embed="rId4"/>
          <a:stretch>
            <a:fillRect/>
          </a:stretch>
        </p:blipFill>
        <p:spPr>
          <a:xfrm>
            <a:off x="1045875" y="4443226"/>
            <a:ext cx="3992781" cy="2410460"/>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pic>
        <p:nvPicPr>
          <p:cNvPr id="23" name="Picture 22">
            <a:extLst>
              <a:ext uri="{FF2B5EF4-FFF2-40B4-BE49-F238E27FC236}">
                <a16:creationId xmlns:a16="http://schemas.microsoft.com/office/drawing/2014/main" id="{4B7AEEA7-4AD6-9BCD-0FA5-93AFEB681551}"/>
              </a:ext>
            </a:extLst>
          </p:cNvPr>
          <p:cNvPicPr>
            <a:picLocks noChangeAspect="1"/>
          </p:cNvPicPr>
          <p:nvPr/>
        </p:nvPicPr>
        <p:blipFill>
          <a:blip r:embed="rId5"/>
          <a:stretch>
            <a:fillRect/>
          </a:stretch>
        </p:blipFill>
        <p:spPr>
          <a:xfrm>
            <a:off x="7153346" y="4283901"/>
            <a:ext cx="3956630" cy="2569785"/>
          </a:xfrm>
          <a:prstGeom prst="rect">
            <a:avLst/>
          </a:prstGeom>
          <a:noFill/>
          <a:ln>
            <a:solidFill>
              <a:schemeClr val="accent1"/>
            </a:solidFill>
          </a:ln>
          <a:scene3d>
            <a:camera prst="orthographicFront"/>
            <a:lightRig rig="threePt" dir="t"/>
          </a:scene3d>
          <a:sp3d extrusionH="76200" prstMaterial="matte">
            <a:bevelT w="114300" prst="artDeco"/>
            <a:bevelB w="114300" prst="artDeco"/>
            <a:extrusionClr>
              <a:schemeClr val="tx1"/>
            </a:extrusionClr>
          </a:sp3d>
        </p:spPr>
      </p:pic>
    </p:spTree>
    <p:extLst>
      <p:ext uri="{BB962C8B-B14F-4D97-AF65-F5344CB8AC3E}">
        <p14:creationId xmlns:p14="http://schemas.microsoft.com/office/powerpoint/2010/main" val="30178606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effectLst/>
      </p:bgPr>
    </p:bg>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6C85D5DB-6677-092A-3990-E83B3183BC7F}"/>
              </a:ext>
            </a:extLst>
          </p:cNvPr>
          <p:cNvGraphicFramePr>
            <a:graphicFrameLocks noGrp="1"/>
          </p:cNvGraphicFramePr>
          <p:nvPr/>
        </p:nvGraphicFramePr>
        <p:xfrm>
          <a:off x="0" y="810228"/>
          <a:ext cx="12192000" cy="604777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753183551"/>
                    </a:ext>
                  </a:extLst>
                </a:gridCol>
                <a:gridCol w="4064000">
                  <a:extLst>
                    <a:ext uri="{9D8B030D-6E8A-4147-A177-3AD203B41FA5}">
                      <a16:colId xmlns:a16="http://schemas.microsoft.com/office/drawing/2014/main" val="4155277888"/>
                    </a:ext>
                  </a:extLst>
                </a:gridCol>
                <a:gridCol w="4064000">
                  <a:extLst>
                    <a:ext uri="{9D8B030D-6E8A-4147-A177-3AD203B41FA5}">
                      <a16:colId xmlns:a16="http://schemas.microsoft.com/office/drawing/2014/main" val="81303088"/>
                    </a:ext>
                  </a:extLst>
                </a:gridCol>
              </a:tblGrid>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EC2 | Multi AZ Deployment | Load Balancing</a:t>
                      </a:r>
                      <a:endParaRPr lang="en-HK" sz="1600" b="1" kern="1200" dirty="0">
                        <a:solidFill>
                          <a:schemeClr val="lt1"/>
                        </a:solidFill>
                        <a:effectLst/>
                        <a:latin typeface="+mn-lt"/>
                        <a:ea typeface="+mn-ea"/>
                        <a:cs typeface="+mn-cs"/>
                      </a:endParaRPr>
                    </a:p>
                    <a:p>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Storage | Volumes, S3, CLI </a:t>
                      </a:r>
                      <a:endParaRPr lang="en-HK" sz="1600" b="1" kern="1200" dirty="0">
                        <a:solidFill>
                          <a:schemeClr val="lt1"/>
                        </a:solidFill>
                        <a:effectLst/>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lt1"/>
                          </a:solidFill>
                          <a:effectLst/>
                          <a:latin typeface="+mn-lt"/>
                          <a:ea typeface="+mn-ea"/>
                          <a:cs typeface="+mn-cs"/>
                        </a:rPr>
                        <a:t>Log aggregation| Quick data analysis</a:t>
                      </a:r>
                      <a:endParaRPr lang="en-HK" sz="1600" b="1" kern="1200" dirty="0">
                        <a:solidFill>
                          <a:schemeClr val="lt1"/>
                        </a:solidFill>
                        <a:effectLst/>
                        <a:latin typeface="+mn-lt"/>
                        <a:ea typeface="+mn-ea"/>
                        <a:cs typeface="+mn-cs"/>
                      </a:endParaRPr>
                    </a:p>
                    <a:p>
                      <a:endParaRPr lang="en-US" sz="1600" dirty="0"/>
                    </a:p>
                  </a:txBody>
                  <a:tcPr/>
                </a:tc>
                <a:extLst>
                  <a:ext uri="{0D108BD9-81ED-4DB2-BD59-A6C34878D82A}">
                    <a16:rowId xmlns:a16="http://schemas.microsoft.com/office/drawing/2014/main" val="965621081"/>
                  </a:ext>
                </a:extLst>
              </a:tr>
              <a:tr h="3023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Creating a file share &amp; sync solution using </a:t>
                      </a:r>
                      <a:r>
                        <a:rPr lang="en-US" sz="1600" b="1" kern="1200" dirty="0" err="1">
                          <a:solidFill>
                            <a:schemeClr val="dk1"/>
                          </a:solidFill>
                          <a:effectLst/>
                          <a:latin typeface="+mn-lt"/>
                          <a:ea typeface="+mn-ea"/>
                          <a:cs typeface="+mn-cs"/>
                        </a:rPr>
                        <a:t>ownCloud</a:t>
                      </a:r>
                      <a:r>
                        <a:rPr lang="en-US" sz="1600" b="1" kern="1200" dirty="0">
                          <a:solidFill>
                            <a:schemeClr val="dk1"/>
                          </a:solidFill>
                          <a:effectLst/>
                          <a:latin typeface="+mn-lt"/>
                          <a:ea typeface="+mn-ea"/>
                          <a:cs typeface="+mn-cs"/>
                        </a:rPr>
                        <a:t> and AWS</a:t>
                      </a:r>
                      <a:endParaRPr lang="en-HK" sz="1600" kern="1200" dirty="0">
                        <a:solidFill>
                          <a:schemeClr val="dk1"/>
                        </a:solidFill>
                        <a:effectLst/>
                        <a:latin typeface="+mn-lt"/>
                        <a:ea typeface="+mn-ea"/>
                        <a:cs typeface="+mn-cs"/>
                      </a:endParaRPr>
                    </a:p>
                    <a:p>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ea typeface="+mn-ea"/>
                          <a:cs typeface="+mn-cs"/>
                        </a:rPr>
                        <a:t>RDS | EC2 database program </a:t>
                      </a:r>
                      <a:endParaRPr lang="en-HK" sz="1600" kern="1200" dirty="0">
                        <a:solidFill>
                          <a:schemeClr val="dk1"/>
                        </a:solidFill>
                        <a:effectLst/>
                        <a:latin typeface="+mn-lt"/>
                        <a:ea typeface="+mn-ea"/>
                        <a:cs typeface="+mn-cs"/>
                      </a:endParaRPr>
                    </a:p>
                  </a:txBody>
                  <a:tcPr/>
                </a:tc>
                <a:tc>
                  <a:txBody>
                    <a:bodyPr/>
                    <a:lstStyle/>
                    <a:p>
                      <a:r>
                        <a:rPr lang="en-US" sz="1600" b="1" kern="1200" dirty="0">
                          <a:solidFill>
                            <a:schemeClr val="dk1"/>
                          </a:solidFill>
                          <a:effectLst/>
                          <a:latin typeface="+mn-lt"/>
                          <a:ea typeface="+mn-ea"/>
                          <a:cs typeface="+mn-cs"/>
                        </a:rPr>
                        <a:t>Building an Automated Business Process using Managed Services on a Public Cloud </a:t>
                      </a:r>
                      <a:endParaRPr lang="en-US" sz="1600" dirty="0"/>
                    </a:p>
                  </a:txBody>
                  <a:tcPr/>
                </a:tc>
                <a:extLst>
                  <a:ext uri="{0D108BD9-81ED-4DB2-BD59-A6C34878D82A}">
                    <a16:rowId xmlns:a16="http://schemas.microsoft.com/office/drawing/2014/main" val="3949949770"/>
                  </a:ext>
                </a:extLst>
              </a:tr>
            </a:tbl>
          </a:graphicData>
        </a:graphic>
      </p:graphicFrame>
      <p:pic>
        <p:nvPicPr>
          <p:cNvPr id="9" name="Picture 8">
            <a:extLst>
              <a:ext uri="{FF2B5EF4-FFF2-40B4-BE49-F238E27FC236}">
                <a16:creationId xmlns:a16="http://schemas.microsoft.com/office/drawing/2014/main" id="{E248D2D4-7701-6419-3B78-C3DFE1691822}"/>
              </a:ext>
            </a:extLst>
          </p:cNvPr>
          <p:cNvPicPr>
            <a:picLocks noChangeAspect="1"/>
          </p:cNvPicPr>
          <p:nvPr/>
        </p:nvPicPr>
        <p:blipFill>
          <a:blip r:embed="rId2"/>
          <a:stretch>
            <a:fillRect/>
          </a:stretch>
        </p:blipFill>
        <p:spPr>
          <a:xfrm>
            <a:off x="4111024" y="1287342"/>
            <a:ext cx="3969952" cy="2474434"/>
          </a:xfrm>
          <a:prstGeom prst="rect">
            <a:avLst/>
          </a:prstGeom>
        </p:spPr>
      </p:pic>
      <p:pic>
        <p:nvPicPr>
          <p:cNvPr id="10" name="Picture 9">
            <a:extLst>
              <a:ext uri="{FF2B5EF4-FFF2-40B4-BE49-F238E27FC236}">
                <a16:creationId xmlns:a16="http://schemas.microsoft.com/office/drawing/2014/main" id="{D7AD6D62-2CFC-4D8A-59D4-65A9E3D4CE2F}"/>
              </a:ext>
            </a:extLst>
          </p:cNvPr>
          <p:cNvPicPr>
            <a:picLocks noChangeAspect="1"/>
          </p:cNvPicPr>
          <p:nvPr/>
        </p:nvPicPr>
        <p:blipFill>
          <a:blip r:embed="rId3"/>
          <a:stretch>
            <a:fillRect/>
          </a:stretch>
        </p:blipFill>
        <p:spPr>
          <a:xfrm>
            <a:off x="34725" y="1194741"/>
            <a:ext cx="3969952" cy="2573683"/>
          </a:xfrm>
          <a:prstGeom prst="rect">
            <a:avLst/>
          </a:prstGeom>
        </p:spPr>
      </p:pic>
      <p:pic>
        <p:nvPicPr>
          <p:cNvPr id="11" name="Picture 10">
            <a:extLst>
              <a:ext uri="{FF2B5EF4-FFF2-40B4-BE49-F238E27FC236}">
                <a16:creationId xmlns:a16="http://schemas.microsoft.com/office/drawing/2014/main" id="{E971957C-7733-B82C-1A1E-90C27F195C1B}"/>
              </a:ext>
            </a:extLst>
          </p:cNvPr>
          <p:cNvPicPr>
            <a:picLocks noChangeAspect="1"/>
          </p:cNvPicPr>
          <p:nvPr/>
        </p:nvPicPr>
        <p:blipFill>
          <a:blip r:embed="rId4"/>
          <a:stretch>
            <a:fillRect/>
          </a:stretch>
        </p:blipFill>
        <p:spPr>
          <a:xfrm>
            <a:off x="8187323" y="1279091"/>
            <a:ext cx="3969952" cy="2474434"/>
          </a:xfrm>
          <a:prstGeom prst="rect">
            <a:avLst/>
          </a:prstGeom>
        </p:spPr>
      </p:pic>
      <p:pic>
        <p:nvPicPr>
          <p:cNvPr id="12" name="Picture 11">
            <a:extLst>
              <a:ext uri="{FF2B5EF4-FFF2-40B4-BE49-F238E27FC236}">
                <a16:creationId xmlns:a16="http://schemas.microsoft.com/office/drawing/2014/main" id="{FB469F6E-60E0-6223-9781-58E5A48F0DC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18" y="4650700"/>
            <a:ext cx="3988965" cy="2206694"/>
          </a:xfrm>
          <a:prstGeom prst="rect">
            <a:avLst/>
          </a:prstGeom>
          <a:noFill/>
          <a:ln>
            <a:noFill/>
          </a:ln>
        </p:spPr>
      </p:pic>
      <p:pic>
        <p:nvPicPr>
          <p:cNvPr id="13" name="Picture 12">
            <a:extLst>
              <a:ext uri="{FF2B5EF4-FFF2-40B4-BE49-F238E27FC236}">
                <a16:creationId xmlns:a16="http://schemas.microsoft.com/office/drawing/2014/main" id="{1EE3E48D-F619-1B31-DB3D-F7B79D81359C}"/>
              </a:ext>
            </a:extLst>
          </p:cNvPr>
          <p:cNvPicPr>
            <a:picLocks noChangeAspect="1"/>
          </p:cNvPicPr>
          <p:nvPr/>
        </p:nvPicPr>
        <p:blipFill>
          <a:blip r:embed="rId6"/>
          <a:stretch>
            <a:fillRect/>
          </a:stretch>
        </p:blipFill>
        <p:spPr>
          <a:xfrm>
            <a:off x="4088195" y="4650700"/>
            <a:ext cx="3992781" cy="2206694"/>
          </a:xfrm>
          <a:prstGeom prst="rect">
            <a:avLst/>
          </a:prstGeom>
        </p:spPr>
      </p:pic>
      <p:pic>
        <p:nvPicPr>
          <p:cNvPr id="14" name="Picture 13">
            <a:extLst>
              <a:ext uri="{FF2B5EF4-FFF2-40B4-BE49-F238E27FC236}">
                <a16:creationId xmlns:a16="http://schemas.microsoft.com/office/drawing/2014/main" id="{8FE09953-1A29-7FB1-CDF6-0447739C1BE9}"/>
              </a:ext>
            </a:extLst>
          </p:cNvPr>
          <p:cNvPicPr>
            <a:picLocks noChangeAspect="1"/>
          </p:cNvPicPr>
          <p:nvPr/>
        </p:nvPicPr>
        <p:blipFill>
          <a:blip r:embed="rId7"/>
          <a:stretch>
            <a:fillRect/>
          </a:stretch>
        </p:blipFill>
        <p:spPr>
          <a:xfrm>
            <a:off x="8200646" y="4650700"/>
            <a:ext cx="3956629" cy="2206694"/>
          </a:xfrm>
          <a:prstGeom prst="rect">
            <a:avLst/>
          </a:prstGeom>
        </p:spPr>
      </p:pic>
      <p:sp>
        <p:nvSpPr>
          <p:cNvPr id="15" name="Title 1">
            <a:extLst>
              <a:ext uri="{FF2B5EF4-FFF2-40B4-BE49-F238E27FC236}">
                <a16:creationId xmlns:a16="http://schemas.microsoft.com/office/drawing/2014/main" id="{482F9680-438B-1914-3785-397DB9C568D1}"/>
              </a:ext>
            </a:extLst>
          </p:cNvPr>
          <p:cNvSpPr>
            <a:spLocks noGrp="1"/>
          </p:cNvSpPr>
          <p:nvPr>
            <p:ph type="title"/>
          </p:nvPr>
        </p:nvSpPr>
        <p:spPr>
          <a:xfrm>
            <a:off x="11414" y="116410"/>
            <a:ext cx="12191999" cy="431625"/>
          </a:xfrm>
        </p:spPr>
        <p:txBody>
          <a:bodyPr>
            <a:normAutofit fontScale="90000"/>
          </a:bodyPr>
          <a:lstStyle/>
          <a:p>
            <a:pPr algn="ctr"/>
            <a:r>
              <a:rPr lang="en-US" dirty="0"/>
              <a:t>Architecture Designs</a:t>
            </a:r>
          </a:p>
        </p:txBody>
      </p:sp>
    </p:spTree>
    <p:extLst>
      <p:ext uri="{BB962C8B-B14F-4D97-AF65-F5344CB8AC3E}">
        <p14:creationId xmlns:p14="http://schemas.microsoft.com/office/powerpoint/2010/main" val="3903088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4504</TotalTime>
  <Words>3338</Words>
  <Application>Microsoft Macintosh PowerPoint</Application>
  <PresentationFormat>Widescreen</PresentationFormat>
  <Paragraphs>166</Paragraphs>
  <Slides>11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PMingLiU</vt:lpstr>
      <vt:lpstr>Arial</vt:lpstr>
      <vt:lpstr>Calibri</vt:lpstr>
      <vt:lpstr>Calibri Light</vt:lpstr>
      <vt:lpstr>Symbol</vt:lpstr>
      <vt:lpstr>Times New Roman</vt:lpstr>
      <vt:lpstr>Wingdings</vt:lpstr>
      <vt:lpstr>Office Theme</vt:lpstr>
      <vt:lpstr> </vt:lpstr>
      <vt:lpstr>Key Result Areas</vt:lpstr>
      <vt:lpstr>PowerPoint Presentation</vt:lpstr>
      <vt:lpstr>Key Result Areas</vt:lpstr>
      <vt:lpstr>Key Result Areas</vt:lpstr>
      <vt:lpstr>Cloud Projects &amp; POCs</vt:lpstr>
      <vt:lpstr>Architecture Designs</vt:lpstr>
      <vt:lpstr>Architecture Designs</vt:lpstr>
      <vt:lpstr>Architecture Designs</vt:lpstr>
      <vt:lpstr>PowerPoint Presentation</vt:lpstr>
      <vt:lpstr>Projects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Mayank Chugh</dc:creator>
  <cp:lastModifiedBy>Chugh, Mayank</cp:lastModifiedBy>
  <cp:revision>39</cp:revision>
  <dcterms:created xsi:type="dcterms:W3CDTF">2022-08-22T08:06:07Z</dcterms:created>
  <dcterms:modified xsi:type="dcterms:W3CDTF">2024-02-22T06:57:50Z</dcterms:modified>
</cp:coreProperties>
</file>